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notesMasterIdLst>
    <p:notesMasterId r:id="rId28"/>
  </p:notesMasterIdLst>
  <p:handoutMasterIdLst>
    <p:handoutMasterId r:id="rId29"/>
  </p:handoutMasterIdLst>
  <p:sldIdLst>
    <p:sldId id="256" r:id="rId3"/>
    <p:sldId id="289" r:id="rId4"/>
    <p:sldId id="257" r:id="rId5"/>
    <p:sldId id="298" r:id="rId6"/>
    <p:sldId id="292" r:id="rId7"/>
    <p:sldId id="296" r:id="rId8"/>
    <p:sldId id="297" r:id="rId9"/>
    <p:sldId id="265" r:id="rId10"/>
    <p:sldId id="272" r:id="rId11"/>
    <p:sldId id="299" r:id="rId12"/>
    <p:sldId id="269" r:id="rId13"/>
    <p:sldId id="274" r:id="rId14"/>
    <p:sldId id="303" r:id="rId15"/>
    <p:sldId id="314" r:id="rId16"/>
    <p:sldId id="300" r:id="rId17"/>
    <p:sldId id="306" r:id="rId18"/>
    <p:sldId id="309" r:id="rId19"/>
    <p:sldId id="310" r:id="rId20"/>
    <p:sldId id="311" r:id="rId21"/>
    <p:sldId id="312" r:id="rId22"/>
    <p:sldId id="313" r:id="rId23"/>
    <p:sldId id="315" r:id="rId24"/>
    <p:sldId id="301" r:id="rId25"/>
    <p:sldId id="302" r:id="rId26"/>
    <p:sldId id="31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tijn" initials="M" lastIdx="5" clrIdx="0"/>
  <p:cmAuthor id="1" name="Dobbelaer, M.J. (GW)" initials="MJD" lastIdx="1" clrIdx="1"/>
  <p:cmAuthor id="2" name="Dobbelaer, M.J. (BMS)" initials="DM(" lastIdx="2" clrIdx="2">
    <p:extLst>
      <p:ext uri="{19B8F6BF-5375-455C-9EA6-DF929625EA0E}">
        <p15:presenceInfo xmlns:p15="http://schemas.microsoft.com/office/powerpoint/2012/main" userId="S-1-5-21-950020493-2556186422-1790655746-868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0231" autoAdjust="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D:\Profiles\geelmjm\Desktop\Oratie%20Adrie%20ELAN\Ervaringsjaren%20en%20basisvaardighede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'perc ability'!$A$9</c:f>
              <c:strCache>
                <c:ptCount val="1"/>
                <c:pt idx="0">
                  <c:v>gepercipieerde vaardigheid</c:v>
                </c:pt>
              </c:strCache>
            </c:strRef>
          </c:tx>
          <c:spPr>
            <a:ln w="38100" cap="rnd">
              <a:solidFill>
                <a:srgbClr val="34B23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34B233"/>
              </a:solidFill>
              <a:ln w="19050">
                <a:solidFill>
                  <a:srgbClr val="34B233"/>
                </a:solidFill>
              </a:ln>
              <a:effectLst/>
            </c:spPr>
          </c:marker>
          <c:cat>
            <c:strRef>
              <c:f>'perc ability'!$B$8:$E$8</c:f>
              <c:strCache>
                <c:ptCount val="4"/>
                <c:pt idx="0">
                  <c:v>laagste kwartiel</c:v>
                </c:pt>
                <c:pt idx="1">
                  <c:v>2e kwartiel</c:v>
                </c:pt>
                <c:pt idx="2">
                  <c:v>3e kwartiel</c:v>
                </c:pt>
                <c:pt idx="3">
                  <c:v>hoogste kwartiel</c:v>
                </c:pt>
              </c:strCache>
            </c:strRef>
          </c:cat>
          <c:val>
            <c:numRef>
              <c:f>'perc ability'!$B$9:$E$9</c:f>
              <c:numCache>
                <c:formatCode>General</c:formatCode>
                <c:ptCount val="4"/>
                <c:pt idx="0">
                  <c:v>55</c:v>
                </c:pt>
                <c:pt idx="1">
                  <c:v>55</c:v>
                </c:pt>
                <c:pt idx="2">
                  <c:v>68</c:v>
                </c:pt>
                <c:pt idx="3">
                  <c:v>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03-40CC-A272-9DF52784E9C9}"/>
            </c:ext>
          </c:extLst>
        </c:ser>
        <c:ser>
          <c:idx val="1"/>
          <c:order val="1"/>
          <c:tx>
            <c:strRef>
              <c:f>'perc ability'!$A$10</c:f>
              <c:strCache>
                <c:ptCount val="1"/>
                <c:pt idx="0">
                  <c:v>gepercipieerde testscore</c:v>
                </c:pt>
              </c:strCache>
            </c:strRef>
          </c:tx>
          <c:spPr>
            <a:ln w="38100" cap="rnd">
              <a:solidFill>
                <a:srgbClr val="BB0067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BB0067"/>
              </a:solidFill>
              <a:ln w="19050">
                <a:solidFill>
                  <a:srgbClr val="BB0067"/>
                </a:solidFill>
              </a:ln>
              <a:effectLst/>
            </c:spPr>
          </c:marker>
          <c:cat>
            <c:strRef>
              <c:f>'perc ability'!$B$8:$E$8</c:f>
              <c:strCache>
                <c:ptCount val="4"/>
                <c:pt idx="0">
                  <c:v>laagste kwartiel</c:v>
                </c:pt>
                <c:pt idx="1">
                  <c:v>2e kwartiel</c:v>
                </c:pt>
                <c:pt idx="2">
                  <c:v>3e kwartiel</c:v>
                </c:pt>
                <c:pt idx="3">
                  <c:v>hoogste kwartiel</c:v>
                </c:pt>
              </c:strCache>
            </c:strRef>
          </c:cat>
          <c:val>
            <c:numRef>
              <c:f>'perc ability'!$B$10:$E$10</c:f>
              <c:numCache>
                <c:formatCode>General</c:formatCode>
                <c:ptCount val="4"/>
                <c:pt idx="0">
                  <c:v>55</c:v>
                </c:pt>
                <c:pt idx="1">
                  <c:v>58</c:v>
                </c:pt>
                <c:pt idx="2">
                  <c:v>68</c:v>
                </c:pt>
                <c:pt idx="3">
                  <c:v>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03-40CC-A272-9DF52784E9C9}"/>
            </c:ext>
          </c:extLst>
        </c:ser>
        <c:ser>
          <c:idx val="2"/>
          <c:order val="2"/>
          <c:tx>
            <c:strRef>
              <c:f>'perc ability'!$A$11</c:f>
              <c:strCache>
                <c:ptCount val="1"/>
                <c:pt idx="0">
                  <c:v>werkelijke testscores</c:v>
                </c:pt>
              </c:strCache>
            </c:strRef>
          </c:tx>
          <c:spPr>
            <a:ln w="38100" cap="rnd">
              <a:solidFill>
                <a:srgbClr val="0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0000"/>
              </a:solidFill>
              <a:ln w="25400">
                <a:solidFill>
                  <a:srgbClr val="000000"/>
                </a:solidFill>
              </a:ln>
              <a:effectLst/>
            </c:spPr>
          </c:marker>
          <c:cat>
            <c:strRef>
              <c:f>'perc ability'!$B$8:$E$8</c:f>
              <c:strCache>
                <c:ptCount val="4"/>
                <c:pt idx="0">
                  <c:v>laagste kwartiel</c:v>
                </c:pt>
                <c:pt idx="1">
                  <c:v>2e kwartiel</c:v>
                </c:pt>
                <c:pt idx="2">
                  <c:v>3e kwartiel</c:v>
                </c:pt>
                <c:pt idx="3">
                  <c:v>hoogste kwartiel</c:v>
                </c:pt>
              </c:strCache>
            </c:strRef>
          </c:cat>
          <c:val>
            <c:numRef>
              <c:f>'perc ability'!$B$11:$E$11</c:f>
              <c:numCache>
                <c:formatCode>General</c:formatCode>
                <c:ptCount val="4"/>
                <c:pt idx="0">
                  <c:v>10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D03-40CC-A272-9DF52784E9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930306544"/>
        <c:axId val="-930311792"/>
      </c:lineChart>
      <c:catAx>
        <c:axId val="-93030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30311792"/>
        <c:crosses val="autoZero"/>
        <c:auto val="1"/>
        <c:lblAlgn val="ctr"/>
        <c:lblOffset val="100"/>
        <c:noMultiLvlLbl val="0"/>
      </c:catAx>
      <c:valAx>
        <c:axId val="-93031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30306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331083890768702"/>
          <c:y val="0.39180188228450302"/>
          <c:w val="0.17967026704126901"/>
          <c:h val="0.353599401657905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030B5-9B8D-4540-BAAF-F6DBA6A9144D}" type="datetimeFigureOut">
              <a:rPr lang="en-GB" smtClean="0"/>
              <a:t>16/01/2019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ORD 2015</a:t>
            </a:r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5A940-BA15-4D8D-A731-9088DFE5B3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7310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3D462-F52B-4C83-8871-BDF0519547AA}" type="datetimeFigureOut">
              <a:rPr lang="en-GB" smtClean="0"/>
              <a:t>16/01/2019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ORD 2015</a:t>
            </a:r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3EEA0-F19B-449D-8223-C6CD601474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29473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nl-NL" dirty="0" smtClean="0">
                <a:latin typeface="Arial" pitchFamily="34" charset="0"/>
              </a:rPr>
              <a:t>Adrie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3EB3A21-BF14-4A88-8095-DC38975F7106}" type="slidenum">
              <a:rPr lang="nl-NL" smtClean="0"/>
              <a:pPr eaLnBrk="1" hangingPunct="1"/>
              <a:t>1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1191799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Marjoleine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ORD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73EEA0-F19B-449D-8223-C6CD601474D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9983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Marjoleine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9810B6-9B70-49EE-ABE3-AAE6CAAA597B}" type="slidenum">
              <a:rPr lang="nl-NL" smtClean="0"/>
              <a:pPr>
                <a:defRPr/>
              </a:pPr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40336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Marjoleine</a:t>
            </a:r>
          </a:p>
          <a:p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ORD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73EEA0-F19B-449D-8223-C6CD601474D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9393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Discuss in pairs:</a:t>
            </a:r>
            <a:r>
              <a:rPr lang="en-US" baseline="0" dirty="0" smtClean="0"/>
              <a:t> which strengths and disadvantages of using student perceptions can you think of</a:t>
            </a:r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ORD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73EEA0-F19B-449D-8223-C6CD601474D8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2531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Marjoleine</a:t>
            </a:r>
          </a:p>
          <a:p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ORD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73EEA0-F19B-449D-8223-C6CD601474D8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381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Marjoleine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9810B6-9B70-49EE-ABE3-AAE6CAAA597B}" type="slidenum">
              <a:rPr lang="nl-NL" smtClean="0"/>
              <a:pPr>
                <a:defRPr/>
              </a:pPr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08283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Marjoleine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9810B6-9B70-49EE-ABE3-AAE6CAAA597B}" type="slidenum">
              <a:rPr lang="nl-NL" smtClean="0"/>
              <a:pPr>
                <a:defRPr/>
              </a:pPr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1861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Marjoleine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ORD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73EEA0-F19B-449D-8223-C6CD601474D8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1265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Marjoleine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9810B6-9B70-49EE-ABE3-AAE6CAAA597B}" type="slidenum">
              <a:rPr lang="nl-NL" smtClean="0"/>
              <a:pPr>
                <a:defRPr/>
              </a:pPr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87687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Marjoleine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ORD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73EEA0-F19B-449D-8223-C6CD601474D8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660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>
                <a:latin typeface="Arial" pitchFamily="34" charset="0"/>
              </a:rPr>
              <a:t>Adrie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ORD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73EEA0-F19B-449D-8223-C6CD601474D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9106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Marjoleine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9810B6-9B70-49EE-ABE3-AAE6CAAA597B}" type="slidenum">
              <a:rPr lang="nl-NL" smtClean="0"/>
              <a:pPr>
                <a:defRPr/>
              </a:pPr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05495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Marjoleine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ORD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73EEA0-F19B-449D-8223-C6CD601474D8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0771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Marjoleine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ORD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73EEA0-F19B-449D-8223-C6CD601474D8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519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err="1" smtClean="0"/>
              <a:t>Adrie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9810B6-9B70-49EE-ABE3-AAE6CAAA597B}" type="slidenum">
              <a:rPr lang="nl-NL" smtClean="0"/>
              <a:pPr>
                <a:defRPr/>
              </a:pPr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53731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Adrie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9810B6-9B70-49EE-ABE3-AAE6CAAA597B}" type="slidenum">
              <a:rPr lang="nl-NL" smtClean="0"/>
              <a:pPr>
                <a:defRPr/>
              </a:pPr>
              <a:t>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9024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9810B6-9B70-49EE-ABE3-AAE6CAAA597B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9495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>
                <a:latin typeface="Arial" pitchFamily="34" charset="0"/>
              </a:rPr>
              <a:t>Adrie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9810B6-9B70-49EE-ABE3-AAE6CAAA597B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244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Marjoleine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ORD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73EEA0-F19B-449D-8223-C6CD601474D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749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Marjoleine</a:t>
            </a:r>
          </a:p>
          <a:p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ORD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73EEA0-F19B-449D-8223-C6CD601474D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Marjoleine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ORD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73EEA0-F19B-449D-8223-C6CD601474D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257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Marjoleine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9810B6-9B70-49EE-ABE3-AAE6CAAA597B}" type="slidenum">
              <a:rPr lang="nl-NL" smtClean="0"/>
              <a:pPr>
                <a:defRPr/>
              </a:pPr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5818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Marjoleine</a:t>
            </a:r>
          </a:p>
          <a:p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ORD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73EEA0-F19B-449D-8223-C6CD601474D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905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44613" y="1644650"/>
            <a:ext cx="7548562" cy="1470025"/>
          </a:xfrm>
        </p:spPr>
        <p:txBody>
          <a:bodyPr lIns="91440"/>
          <a:lstStyle>
            <a:lvl1pPr>
              <a:lnSpc>
                <a:spcPts val="25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RUIMTE VOOR DE TITEL, ARIAL NARROW BOLD 26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035300"/>
            <a:ext cx="7554912" cy="1101725"/>
          </a:xfrm>
        </p:spPr>
        <p:txBody>
          <a:bodyPr lIns="91440"/>
          <a:lstStyle>
            <a:lvl1pPr marL="0" indent="0">
              <a:lnSpc>
                <a:spcPts val="2600"/>
              </a:lnSpc>
              <a:buFont typeface="Wingdings" pitchFamily="2" charset="2"/>
              <a:buNone/>
              <a:defRPr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r>
              <a:rPr lang="nl-NL"/>
              <a:t>RUIMTE VOOR DE SUBTITEL ARIAL NARROW C18/26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algn="l">
              <a:lnSpc>
                <a:spcPct val="100000"/>
              </a:lnSpc>
              <a:defRPr sz="1400"/>
            </a:lvl1pPr>
          </a:lstStyle>
          <a:p>
            <a:pPr>
              <a:defRPr/>
            </a:pPr>
            <a:fld id="{B805EED8-59BD-4B75-9644-CC1A0F89342B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>
              <a:lnSpc>
                <a:spcPct val="100000"/>
              </a:lnSpc>
              <a:defRPr sz="1400"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lnSpc>
                <a:spcPct val="100000"/>
              </a:lnSpc>
              <a:defRPr sz="1400"/>
            </a:lvl1pPr>
          </a:lstStyle>
          <a:p>
            <a:pPr>
              <a:defRPr/>
            </a:pPr>
            <a:fld id="{28B6644D-9899-4889-BC7D-83C3ED458B7E}" type="slidenum">
              <a:rPr lang="nl-N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366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5741B-F5E6-4E6A-A44E-B67F18C6C6AB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51047-42BF-4735-BE56-62B9E4678044}" type="slidenum">
              <a:rPr lang="nl-N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33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934200" y="363538"/>
            <a:ext cx="1951038" cy="524827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079500" y="363538"/>
            <a:ext cx="5702300" cy="524827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AC0F4-64E5-445D-A4B1-EA850EF4271B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ADF79-6DC8-4E0A-9E74-9C5DC0562F94}" type="slidenum">
              <a:rPr lang="nl-N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640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C680B-D2EE-4B57-BA66-D19D6E5DD953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426D7F-4B93-422C-982A-F0DB7B59DC98}" type="slidenum">
              <a:rPr lang="nl-NL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733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5E01-C5B2-442F-9856-A2FE6613EFB5}" type="datetime1">
              <a:rPr lang="nl-NL" smtClean="0"/>
              <a:t>16-1-2019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ResearchED 2019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3016-578D-4B05-A976-CC961620AF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5358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47F2-9C53-4F9E-9DDE-5A99E072D2F0}" type="datetime1">
              <a:rPr lang="nl-NL" smtClean="0"/>
              <a:t>16-1-2019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ResearchED 2019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3016-578D-4B05-A976-CC961620AF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3503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E5691-B7A3-44D3-8C92-A7385AED3021}" type="datetime1">
              <a:rPr lang="nl-NL" smtClean="0"/>
              <a:t>16-1-2019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ResearchED 2019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3016-578D-4B05-A976-CC961620AF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919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1C3E-EF34-40C7-849B-3727A605B165}" type="datetime1">
              <a:rPr lang="nl-NL" smtClean="0"/>
              <a:t>16-1-2019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ResearchED 2019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3016-578D-4B05-A976-CC961620AF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2849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44969-646F-49DF-ACAC-B3B9E0D84EB7}" type="datetime1">
              <a:rPr lang="nl-NL" smtClean="0"/>
              <a:t>16-1-2019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ResearchED 2019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3016-578D-4B05-A976-CC961620AF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64530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213A-A281-486A-9134-53E8F79D4E2F}" type="datetime1">
              <a:rPr lang="nl-NL" smtClean="0"/>
              <a:t>16-1-2019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ResearchED 2019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3016-578D-4B05-A976-CC961620AF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40599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74E0-EDC4-4CC3-9BD5-853F8D5FF19F}" type="datetime1">
              <a:rPr lang="nl-NL" smtClean="0"/>
              <a:t>16-1-2019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ResearchED 2019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3016-578D-4B05-A976-CC961620AF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8821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E0ABC-9F4E-4D9C-8A32-C703F3ADFC11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C4121-2309-4B93-BE86-491EE20BAD82}" type="slidenum">
              <a:rPr lang="nl-N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9959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D1E4-5E8E-4FB8-8BB4-E8218F4E812E}" type="datetime1">
              <a:rPr lang="nl-NL" smtClean="0"/>
              <a:t>16-1-2019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ResearchED 2019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3016-578D-4B05-A976-CC961620AF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6060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4EE5-97FB-46D1-A25D-C08514A21354}" type="datetime1">
              <a:rPr lang="nl-NL" smtClean="0"/>
              <a:t>16-1-2019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ResearchED 2019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3016-578D-4B05-A976-CC961620AF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55673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0134-DB7F-43F2-883C-F5F9273468EA}" type="datetime1">
              <a:rPr lang="nl-NL" smtClean="0"/>
              <a:t>16-1-2019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ResearchED 2019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3016-578D-4B05-A976-CC961620AF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76925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AB1B4-74F1-42F9-A206-AA803AEAE38A}" type="datetime1">
              <a:rPr lang="nl-NL" smtClean="0"/>
              <a:t>16-1-2019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ResearchED 2019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3016-578D-4B05-A976-CC961620AF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106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055A6-CCA3-422C-8692-5977D993ECE5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92C32-ECA5-46A4-A048-CAEC2638C4BA}" type="slidenum">
              <a:rPr lang="nl-N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750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079500" y="2051050"/>
            <a:ext cx="3824288" cy="356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56188" y="2051050"/>
            <a:ext cx="3825875" cy="356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586D1-95A1-4ED1-A7A4-2C4EFB1F83DC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0B8DA-76B8-427B-8472-B2796292F617}" type="slidenum">
              <a:rPr lang="nl-N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333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442D8-DB74-42CC-9BB4-CC9658AEB20F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86480-8417-48FC-B1AF-7B2381AF7AD1}" type="slidenum">
              <a:rPr lang="nl-N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83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C2079-5CA7-4124-8CFB-62B7354B3960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38F9A-F70A-418C-A33E-D328293CF8CF}" type="slidenum">
              <a:rPr lang="nl-N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17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4D7A2-7666-45B6-BD69-552A6C2D350B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E261E-799A-4950-A67C-D0E1E23A016A}" type="slidenum">
              <a:rPr lang="nl-N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757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9D9D9-D03B-46AC-9AF0-6A21740DBA22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89CF9-7D8C-4141-A5F6-817068521BB5}" type="slidenum">
              <a:rPr lang="nl-N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405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13E12-63BB-4AF4-BEE3-0597F83BA30A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6FED5-0591-4133-807B-B80E870C3736}" type="slidenum">
              <a:rPr lang="nl-N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389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0" y="363538"/>
            <a:ext cx="78057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0" y="2051050"/>
            <a:ext cx="7802563" cy="356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72375" y="6402388"/>
            <a:ext cx="9366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ts val="1500"/>
              </a:lnSpc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641E1-16BA-4AD5-B119-BCD5103D3D25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40125" y="6402388"/>
            <a:ext cx="4032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ts val="1500"/>
              </a:lnSpc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09000" y="6400800"/>
            <a:ext cx="3746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ts val="1500"/>
              </a:lnSpc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426D7F-4B93-422C-982A-F0DB7B59DC98}" type="slidenum">
              <a:rPr lang="nl-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1079500" y="1636713"/>
            <a:ext cx="806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00"/>
              </a:solidFill>
            </a:endParaRPr>
          </a:p>
        </p:txBody>
      </p:sp>
      <p:pic>
        <p:nvPicPr>
          <p:cNvPr id="1032" name="Picture 11" descr="UT_Logo_2400_Black_NL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88" y="6335713"/>
            <a:ext cx="199390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9545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44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 Narrow" pitchFamily="34" charset="0"/>
        </a:defRPr>
      </a:lvl9pPr>
    </p:titleStyle>
    <p:bodyStyle>
      <a:lvl1pPr marL="255588" indent="-255588" algn="l" defTabSz="238125" rtl="0" eaLnBrk="0" fontAlgn="base" hangingPunct="0">
        <a:lnSpc>
          <a:spcPts val="25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280988" algn="l" defTabSz="238125" rtl="0" eaLnBrk="0" fontAlgn="base" hangingPunct="0">
        <a:lnSpc>
          <a:spcPts val="25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801688" indent="-238125" algn="l" defTabSz="238125" rtl="0" eaLnBrk="0" fontAlgn="base" hangingPunct="0">
        <a:lnSpc>
          <a:spcPts val="25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077913" indent="-250825" algn="l" defTabSz="238125" rtl="0" eaLnBrk="0" fontAlgn="base" hangingPunct="0">
        <a:lnSpc>
          <a:spcPts val="25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344613" indent="-255588" algn="l" defTabSz="238125" rtl="0" eaLnBrk="0" fontAlgn="base" hangingPunct="0">
        <a:lnSpc>
          <a:spcPts val="25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1801813" indent="-255588" algn="l" defTabSz="238125" rtl="0" fontAlgn="base">
        <a:lnSpc>
          <a:spcPts val="25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259013" indent="-255588" algn="l" defTabSz="238125" rtl="0" fontAlgn="base">
        <a:lnSpc>
          <a:spcPts val="25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716213" indent="-255588" algn="l" defTabSz="238125" rtl="0" fontAlgn="base">
        <a:lnSpc>
          <a:spcPts val="25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173413" indent="-255588" algn="l" defTabSz="238125" rtl="0" fontAlgn="base">
        <a:lnSpc>
          <a:spcPts val="25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54D3E-0473-4A8E-B593-807618D1C67F}" type="datetime1">
              <a:rPr lang="nl-NL" smtClean="0"/>
              <a:t>16-1-2019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ResearchED 2019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D3016-578D-4B05-A976-CC961620AF99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14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pactoponderwijs.nl/" TargetMode="External"/><Relationship Id="rId2" Type="http://schemas.openxmlformats.org/officeDocument/2006/relationships/hyperlink" Target="mailto:m.j.dobbelaer@utwente.n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is.utwente.nl/ws/portalfiles/portal/15318628/Oratie_Visscher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560" y="1412776"/>
            <a:ext cx="5976664" cy="2334121"/>
          </a:xfrm>
        </p:spPr>
        <p:txBody>
          <a:bodyPr>
            <a:normAutofit/>
          </a:bodyPr>
          <a:lstStyle/>
          <a:p>
            <a:r>
              <a:rPr lang="nl-NL" sz="2800" dirty="0">
                <a:solidFill>
                  <a:srgbClr val="FFFF00"/>
                </a:solidFill>
              </a:rPr>
              <a:t>Leskwaliteit: </a:t>
            </a:r>
            <a:r>
              <a:rPr lang="nl-NL" sz="2800" dirty="0" smtClean="0">
                <a:solidFill>
                  <a:srgbClr val="FFFF00"/>
                </a:solidFill>
              </a:rPr>
              <a:t/>
            </a:r>
            <a:br>
              <a:rPr lang="nl-NL" sz="2800" dirty="0" smtClean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/>
            </a:r>
            <a:br>
              <a:rPr lang="nl-NL" sz="2800" dirty="0" smtClean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>wat </a:t>
            </a:r>
            <a:r>
              <a:rPr lang="nl-NL" sz="2800" dirty="0">
                <a:solidFill>
                  <a:srgbClr val="FFFF00"/>
                </a:solidFill>
              </a:rPr>
              <a:t>is </a:t>
            </a:r>
            <a:r>
              <a:rPr lang="nl-NL" sz="2800" dirty="0" smtClean="0">
                <a:solidFill>
                  <a:srgbClr val="FFFF00"/>
                </a:solidFill>
              </a:rPr>
              <a:t>het en hoe </a:t>
            </a:r>
            <a:r>
              <a:rPr lang="nl-NL" sz="2800" dirty="0">
                <a:solidFill>
                  <a:srgbClr val="FFFF00"/>
                </a:solidFill>
              </a:rPr>
              <a:t>meet </a:t>
            </a:r>
            <a:r>
              <a:rPr lang="nl-NL" sz="2800" dirty="0" smtClean="0">
                <a:solidFill>
                  <a:srgbClr val="FFFF00"/>
                </a:solidFill>
              </a:rPr>
              <a:t>en verbeter </a:t>
            </a:r>
            <a:r>
              <a:rPr lang="nl-NL" sz="2800" dirty="0">
                <a:solidFill>
                  <a:srgbClr val="FFFF00"/>
                </a:solidFill>
              </a:rPr>
              <a:t>je het?</a:t>
            </a:r>
            <a:r>
              <a:rPr lang="nl-NL" sz="2800" dirty="0"/>
              <a:t/>
            </a:r>
            <a:br>
              <a:rPr lang="nl-NL" sz="2800" dirty="0"/>
            </a:br>
            <a:r>
              <a:rPr lang="nl-NL" sz="2800" dirty="0" smtClean="0">
                <a:solidFill>
                  <a:schemeClr val="bg1"/>
                </a:solidFill>
                <a:cs typeface="Calibri" pitchFamily="34" charset="0"/>
              </a:rPr>
              <a:t>		</a:t>
            </a:r>
            <a:br>
              <a:rPr lang="nl-NL" sz="2800" dirty="0" smtClean="0">
                <a:solidFill>
                  <a:schemeClr val="bg1"/>
                </a:solidFill>
                <a:cs typeface="Calibri" pitchFamily="34" charset="0"/>
              </a:rPr>
            </a:br>
            <a:r>
              <a:rPr lang="nl-NL" sz="2000" dirty="0" smtClean="0">
                <a:cs typeface="Calibri" pitchFamily="34" charset="0"/>
              </a:rPr>
              <a:t/>
            </a:r>
            <a:br>
              <a:rPr lang="nl-NL" sz="2000" dirty="0" smtClean="0">
                <a:cs typeface="Calibri" pitchFamily="34" charset="0"/>
              </a:rPr>
            </a:br>
            <a:r>
              <a:rPr lang="nl-NL" sz="2000" dirty="0" smtClean="0">
                <a:cs typeface="Calibri" pitchFamily="34" charset="0"/>
              </a:rPr>
              <a:t>	</a:t>
            </a:r>
            <a:r>
              <a:rPr lang="nl-NL" sz="2000" dirty="0" err="1" smtClean="0">
                <a:solidFill>
                  <a:schemeClr val="bg1"/>
                </a:solidFill>
                <a:cs typeface="Calibri" pitchFamily="34" charset="0"/>
              </a:rPr>
              <a:t>Marjoleine</a:t>
            </a:r>
            <a:r>
              <a:rPr lang="nl-NL" sz="2000" dirty="0" smtClean="0">
                <a:solidFill>
                  <a:schemeClr val="bg1"/>
                </a:solidFill>
                <a:cs typeface="Calibri" pitchFamily="34" charset="0"/>
              </a:rPr>
              <a:t> Dobbelaer</a:t>
            </a:r>
            <a:r>
              <a:rPr lang="nl-NL" sz="2000" dirty="0">
                <a:cs typeface="Calibri" pitchFamily="34" charset="0"/>
              </a:rPr>
              <a:t> </a:t>
            </a:r>
            <a:r>
              <a:rPr lang="nl-NL" sz="2000" dirty="0" smtClean="0">
                <a:cs typeface="Calibri" pitchFamily="34" charset="0"/>
              </a:rPr>
              <a:t>&amp; Adrie </a:t>
            </a:r>
            <a:r>
              <a:rPr lang="nl-NL" sz="2000" dirty="0">
                <a:cs typeface="Calibri" pitchFamily="34" charset="0"/>
              </a:rPr>
              <a:t>Visscher</a:t>
            </a:r>
            <a:endParaRPr lang="en-US" sz="2000" dirty="0" smtClean="0">
              <a:solidFill>
                <a:srgbClr val="FFFF00"/>
              </a:solidFill>
              <a:cs typeface="Calibri" pitchFamily="34" charset="0"/>
            </a:endParaRPr>
          </a:p>
        </p:txBody>
      </p:sp>
      <p:pic>
        <p:nvPicPr>
          <p:cNvPr id="717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65850"/>
            <a:ext cx="35052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84E275-9883-4529-9118-D6092A032175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B6644D-9899-4889-BC7D-83C3ED458B7E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00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043608" y="476672"/>
            <a:ext cx="78057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Hoe leskwaliteit 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meten: lesobservaties</a:t>
            </a:r>
            <a:endParaRPr lang="en-US" sz="2400" kern="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CB527A-D287-49EA-A257-8D88DE9BAFB0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F86480-8417-48FC-B1AF-7B2381AF7AD1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42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381802" cy="1143000"/>
          </a:xfrm>
        </p:spPr>
        <p:txBody>
          <a:bodyPr/>
          <a:lstStyle/>
          <a:p>
            <a:pPr eaLnBrk="1" hangingPunct="1"/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Voorbeeld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lesobservatie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-instrument: ICALT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79500" y="2051051"/>
            <a:ext cx="7802563" cy="2962126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1600" dirty="0" smtClean="0"/>
              <a:t>Van de Grift, 2007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499" y="1988840"/>
            <a:ext cx="7740235" cy="216024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90EE89-8BBA-4F74-93F0-9816C5D620E2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C4121-2309-4B93-BE86-491EE20BAD82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74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4296" y="1535113"/>
            <a:ext cx="4040188" cy="639762"/>
          </a:xfrm>
        </p:spPr>
        <p:txBody>
          <a:bodyPr/>
          <a:lstStyle/>
          <a:p>
            <a:r>
              <a:rPr lang="en-US" sz="2000" dirty="0" err="1" smtClean="0">
                <a:solidFill>
                  <a:schemeClr val="accent6"/>
                </a:solidFill>
              </a:rPr>
              <a:t>Voordelen</a:t>
            </a:r>
            <a:endParaRPr lang="en-US" sz="2000" dirty="0">
              <a:solidFill>
                <a:schemeClr val="accent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3608" y="2174875"/>
            <a:ext cx="4040188" cy="3951288"/>
          </a:xfrm>
        </p:spPr>
        <p:txBody>
          <a:bodyPr/>
          <a:lstStyle/>
          <a:p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Mogelijk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aspecten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te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meten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, die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anders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moeilijk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te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meten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zijn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Feedback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kan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rijk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zijn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(expert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),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veel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‘tips’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voor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verbetering</a:t>
            </a:r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2121" y="1535113"/>
            <a:ext cx="4041775" cy="639762"/>
          </a:xfrm>
        </p:spPr>
        <p:txBody>
          <a:bodyPr/>
          <a:lstStyle/>
          <a:p>
            <a:r>
              <a:rPr lang="en-US" sz="2000" dirty="0" err="1" smtClean="0">
                <a:solidFill>
                  <a:srgbClr val="CE1386"/>
                </a:solidFill>
              </a:rPr>
              <a:t>Nadelen</a:t>
            </a:r>
            <a:endParaRPr lang="en-US" sz="2000" dirty="0">
              <a:solidFill>
                <a:srgbClr val="CE1386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31433" y="2174875"/>
            <a:ext cx="4041775" cy="3951288"/>
          </a:xfrm>
        </p:spPr>
        <p:txBody>
          <a:bodyPr/>
          <a:lstStyle/>
          <a:p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Betrouwbare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en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valide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scores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vereisen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veel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Duur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en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arbeidsintensief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043608" y="476672"/>
            <a:ext cx="78057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US" sz="2400" kern="0" dirty="0" err="1" smtClean="0"/>
              <a:t>Lesobservatie</a:t>
            </a:r>
            <a:endParaRPr lang="en-US" sz="2400" kern="0" dirty="0" smtClean="0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420CD9-A62F-4237-933E-6F0FB2AA264B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F86480-8417-48FC-B1AF-7B2381AF7AD1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3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4296" y="1535113"/>
            <a:ext cx="4040188" cy="639762"/>
          </a:xfrm>
        </p:spPr>
        <p:txBody>
          <a:bodyPr/>
          <a:lstStyle/>
          <a:p>
            <a:r>
              <a:rPr lang="nl-NL" sz="2000" dirty="0" smtClean="0">
                <a:solidFill>
                  <a:srgbClr val="CE1386"/>
                </a:solidFill>
              </a:rPr>
              <a:t>Voordelen</a:t>
            </a:r>
            <a:endParaRPr lang="nl-NL" sz="2000" dirty="0">
              <a:solidFill>
                <a:srgbClr val="CE138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3608" y="2174875"/>
            <a:ext cx="4040188" cy="3951288"/>
          </a:xfrm>
        </p:spPr>
        <p:txBody>
          <a:bodyPr/>
          <a:lstStyle/>
          <a:p>
            <a:r>
              <a:rPr lang="nl-NL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Leraren kennen de context, de leerlingen en de les (bijv. de doelen) en weten waarom ze iets doen.</a:t>
            </a:r>
          </a:p>
          <a:p>
            <a:r>
              <a:rPr lang="nl-NL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Gemakkelijk en goedkoop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2121" y="1535113"/>
            <a:ext cx="4041775" cy="639762"/>
          </a:xfrm>
        </p:spPr>
        <p:txBody>
          <a:bodyPr/>
          <a:lstStyle/>
          <a:p>
            <a:r>
              <a:rPr lang="nl-NL" sz="2000" dirty="0" smtClean="0">
                <a:solidFill>
                  <a:srgbClr val="CE1386"/>
                </a:solidFill>
              </a:rPr>
              <a:t>Nadelen</a:t>
            </a:r>
            <a:endParaRPr lang="nl-NL" sz="2000" dirty="0">
              <a:solidFill>
                <a:srgbClr val="CE1386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31433" y="2174875"/>
            <a:ext cx="4041775" cy="3951288"/>
          </a:xfrm>
        </p:spPr>
        <p:txBody>
          <a:bodyPr/>
          <a:lstStyle/>
          <a:p>
            <a:pPr marL="0" indent="0">
              <a:buNone/>
            </a:pPr>
            <a:r>
              <a:rPr lang="nl-NL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Veel mensen hebben de neiging zichzelf te overschatten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043608" y="476672"/>
            <a:ext cx="78057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Hoe leskwaliteit 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meten: </a:t>
            </a:r>
            <a:r>
              <a:rPr lang="nl-NL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z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elfevaluaties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 door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leraren</a:t>
            </a:r>
            <a:endParaRPr lang="en-US" sz="2400" kern="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D782F4-180D-4D4F-B651-17B76C66ADA6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F86480-8417-48FC-B1AF-7B2381AF7AD1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46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8280920" cy="885850"/>
          </a:xfrm>
        </p:spPr>
        <p:txBody>
          <a:bodyPr/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Zelfevaluaties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(in het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algemeen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nl-N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59632" y="5373216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Vaak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ten </a:t>
            </a:r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onrechte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geen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noodzaak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tot </a:t>
            </a:r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verbetering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gezien</a:t>
            </a:r>
            <a:endParaRPr lang="en-US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9744" y="1772816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(Kruger &amp; Dunning, 1999)</a:t>
            </a:r>
            <a:endParaRPr lang="en-US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/>
          </p:nvPr>
        </p:nvGraphicFramePr>
        <p:xfrm>
          <a:off x="1312528" y="1669459"/>
          <a:ext cx="7579952" cy="3609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1CDEE2-B432-460C-94B3-720FE37ACBA3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C4121-2309-4B93-BE86-491EE20BAD82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91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476672"/>
            <a:ext cx="7805738" cy="1143000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Ad 3: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Beoordelen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leraren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leerlingen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en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observatoren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een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 les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hetzelfde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25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klassen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HAVO 3 (608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leerlingen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3 lessen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wiskunde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Aan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het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eind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van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elke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les:</a:t>
            </a:r>
          </a:p>
          <a:p>
            <a:pPr marL="0" indent="0">
              <a:buNone/>
            </a:pPr>
            <a:r>
              <a:rPr lang="en-US" sz="1800" dirty="0" smtClean="0"/>
              <a:t> </a:t>
            </a:r>
          </a:p>
          <a:p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047550"/>
              </p:ext>
            </p:extLst>
          </p:nvPr>
        </p:nvGraphicFramePr>
        <p:xfrm>
          <a:off x="1079500" y="3429000"/>
          <a:ext cx="2267851" cy="6677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7851">
                  <a:extLst>
                    <a:ext uri="{9D8B030D-6E8A-4147-A177-3AD203B41FA5}">
                      <a16:colId xmlns:a16="http://schemas.microsoft.com/office/drawing/2014/main" val="1367734153"/>
                    </a:ext>
                  </a:extLst>
                </a:gridCol>
              </a:tblGrid>
              <a:tr h="333855">
                <a:tc>
                  <a:txBody>
                    <a:bodyPr/>
                    <a:lstStyle/>
                    <a:p>
                      <a:r>
                        <a:rPr lang="en-US" sz="1200" b="1" dirty="0" err="1" smtClean="0"/>
                        <a:t>Leerlingen</a:t>
                      </a:r>
                      <a:endParaRPr lang="nl-N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080655"/>
                  </a:ext>
                </a:extLst>
              </a:tr>
              <a:tr h="33385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Impact!</a:t>
                      </a:r>
                      <a:r>
                        <a:rPr lang="en-US" sz="1200" baseline="0" dirty="0" smtClean="0"/>
                        <a:t> tool</a:t>
                      </a:r>
                      <a:endParaRPr lang="nl-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131800"/>
                  </a:ext>
                </a:extLst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964458-2A6B-4963-8FB0-B22D91A0DCA9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C4121-2309-4B93-BE86-491EE20BAD82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4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476672"/>
            <a:ext cx="7805738" cy="1143000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Ad 3: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Beoordelen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leraren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leerlingen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en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observatoren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een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 les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hetzelfde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25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klassen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HAVO 3</a:t>
            </a:r>
          </a:p>
          <a:p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3 lessen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wiskunde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Aan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het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eind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van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elke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les:</a:t>
            </a:r>
          </a:p>
          <a:p>
            <a:pPr marL="0" indent="0">
              <a:buNone/>
            </a:pPr>
            <a:r>
              <a:rPr lang="en-US" sz="1800" dirty="0" smtClean="0"/>
              <a:t> </a:t>
            </a:r>
          </a:p>
          <a:p>
            <a:endParaRPr lang="en-US" sz="1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629848"/>
              </p:ext>
            </p:extLst>
          </p:nvPr>
        </p:nvGraphicFramePr>
        <p:xfrm>
          <a:off x="1079500" y="3429000"/>
          <a:ext cx="4535702" cy="6677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7851">
                  <a:extLst>
                    <a:ext uri="{9D8B030D-6E8A-4147-A177-3AD203B41FA5}">
                      <a16:colId xmlns:a16="http://schemas.microsoft.com/office/drawing/2014/main" val="1367734153"/>
                    </a:ext>
                  </a:extLst>
                </a:gridCol>
                <a:gridCol w="2267851">
                  <a:extLst>
                    <a:ext uri="{9D8B030D-6E8A-4147-A177-3AD203B41FA5}">
                      <a16:colId xmlns:a16="http://schemas.microsoft.com/office/drawing/2014/main" val="730341953"/>
                    </a:ext>
                  </a:extLst>
                </a:gridCol>
              </a:tblGrid>
              <a:tr h="333855">
                <a:tc>
                  <a:txBody>
                    <a:bodyPr/>
                    <a:lstStyle/>
                    <a:p>
                      <a:r>
                        <a:rPr lang="en-US" sz="1200" b="1" dirty="0" err="1" smtClean="0"/>
                        <a:t>Leerlingen</a:t>
                      </a:r>
                      <a:endParaRPr lang="nl-N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err="1" smtClean="0"/>
                        <a:t>Leraren</a:t>
                      </a:r>
                      <a:endParaRPr lang="nl-N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080655"/>
                  </a:ext>
                </a:extLst>
              </a:tr>
              <a:tr h="33385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Impact!</a:t>
                      </a:r>
                      <a:r>
                        <a:rPr lang="en-US" sz="1200" baseline="0" dirty="0" smtClean="0"/>
                        <a:t> tool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 smtClean="0"/>
                        <a:t>Impact! vragen op papier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131800"/>
                  </a:ext>
                </a:extLst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C731E8-364F-4811-8E73-822172739E97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C4121-2309-4B93-BE86-491EE20BAD82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69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9746C4-3ABE-43A9-B10A-8455A6CD77E8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C4121-2309-4B93-BE86-491EE20BAD82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nl-NL">
              <a:solidFill>
                <a:srgbClr val="000000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289443"/>
              </p:ext>
            </p:extLst>
          </p:nvPr>
        </p:nvGraphicFramePr>
        <p:xfrm>
          <a:off x="1079500" y="2051050"/>
          <a:ext cx="74295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1451">
                  <a:extLst>
                    <a:ext uri="{9D8B030D-6E8A-4147-A177-3AD203B41FA5}">
                      <a16:colId xmlns:a16="http://schemas.microsoft.com/office/drawing/2014/main" val="4230978476"/>
                    </a:ext>
                  </a:extLst>
                </a:gridCol>
                <a:gridCol w="5938049">
                  <a:extLst>
                    <a:ext uri="{9D8B030D-6E8A-4147-A177-3AD203B41FA5}">
                      <a16:colId xmlns:a16="http://schemas.microsoft.com/office/drawing/2014/main" val="39671226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Uitleg</a:t>
                      </a:r>
                      <a:endParaRPr lang="nl-NL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 docent </a:t>
                      </a:r>
                      <a:r>
                        <a:rPr lang="en-US" sz="1200" dirty="0" err="1" smtClean="0"/>
                        <a:t>legde</a:t>
                      </a:r>
                      <a:r>
                        <a:rPr lang="en-US" sz="1200" dirty="0" smtClean="0"/>
                        <a:t> de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lesstof</a:t>
                      </a:r>
                      <a:r>
                        <a:rPr lang="en-US" sz="1200" baseline="0" dirty="0" smtClean="0"/>
                        <a:t> zo </a:t>
                      </a:r>
                      <a:r>
                        <a:rPr lang="en-US" sz="1200" baseline="0" dirty="0" err="1" smtClean="0"/>
                        <a:t>uit</a:t>
                      </a:r>
                      <a:r>
                        <a:rPr lang="en-US" sz="1200" baseline="0" dirty="0" smtClean="0"/>
                        <a:t>, </a:t>
                      </a:r>
                      <a:r>
                        <a:rPr lang="en-US" sz="1200" baseline="0" dirty="0" err="1" smtClean="0"/>
                        <a:t>dat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ik</a:t>
                      </a:r>
                      <a:r>
                        <a:rPr lang="en-US" sz="1200" baseline="0" dirty="0" smtClean="0"/>
                        <a:t> het </a:t>
                      </a:r>
                      <a:r>
                        <a:rPr lang="en-US" sz="1200" baseline="0" dirty="0" err="1" smtClean="0"/>
                        <a:t>goed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begreep</a:t>
                      </a:r>
                      <a:endParaRPr lang="nl-NL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489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kern="1200" dirty="0" smtClean="0">
                          <a:solidFill>
                            <a:schemeClr val="accent6"/>
                          </a:solidFill>
                          <a:effectLst/>
                        </a:rPr>
                        <a:t>Ik legde de lesstof zo uit, dat de leerlingen het goed begrepen</a:t>
                      </a:r>
                      <a:endParaRPr lang="nl-NL" sz="1200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544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Veiligheid</a:t>
                      </a:r>
                      <a:endParaRPr lang="nl-NL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 docent </a:t>
                      </a:r>
                      <a:r>
                        <a:rPr lang="en-US" sz="1200" dirty="0" err="1" smtClean="0"/>
                        <a:t>zorgde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ervoor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ik</a:t>
                      </a:r>
                      <a:r>
                        <a:rPr lang="en-US" sz="1200" dirty="0" smtClean="0"/>
                        <a:t> het </a:t>
                      </a:r>
                      <a:r>
                        <a:rPr lang="en-US" sz="1200" dirty="0" err="1" smtClean="0"/>
                        <a:t>durfde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zeggen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als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iets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niet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snapte</a:t>
                      </a:r>
                      <a:endParaRPr lang="nl-NL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080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kern="1200" dirty="0" smtClean="0">
                          <a:solidFill>
                            <a:schemeClr val="accent6"/>
                          </a:solidFill>
                          <a:effectLst/>
                        </a:rPr>
                        <a:t>Ik zorgde ervoor dat de leerlingen het durfden te zeggen als ze iets niet snapten</a:t>
                      </a:r>
                      <a:endParaRPr lang="nl-NL" sz="1200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012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Resultaat</a:t>
                      </a:r>
                      <a:endParaRPr lang="nl-NL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Ik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kan</a:t>
                      </a:r>
                      <a:r>
                        <a:rPr lang="en-US" sz="1200" dirty="0" smtClean="0"/>
                        <a:t> nu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zelfstandig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opdrachten</a:t>
                      </a:r>
                      <a:r>
                        <a:rPr lang="en-US" sz="1200" baseline="0" dirty="0" smtClean="0"/>
                        <a:t> over de </a:t>
                      </a:r>
                      <a:r>
                        <a:rPr lang="en-US" sz="1200" baseline="0" dirty="0" err="1" smtClean="0"/>
                        <a:t>lesstof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maken</a:t>
                      </a:r>
                      <a:endParaRPr lang="nl-NL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726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solidFill>
                            <a:schemeClr val="accent6"/>
                          </a:solidFill>
                          <a:effectLst/>
                        </a:rPr>
                        <a:t>Leerlingen kunnen nu zelfstandig de opdrachten over de lesstof maken.</a:t>
                      </a:r>
                      <a:endParaRPr lang="nl-NL" sz="1200" dirty="0">
                        <a:solidFill>
                          <a:schemeClr val="accent6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6778071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92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76672"/>
            <a:ext cx="7877796" cy="1143000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Ad 3: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beoordelen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leraren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leerlingen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en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observatoren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een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 les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hetzelfde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25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klassen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HAVO 3</a:t>
            </a:r>
          </a:p>
          <a:p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3 lessen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wiskunde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Aan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het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eind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van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elke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les:</a:t>
            </a:r>
          </a:p>
          <a:p>
            <a:pPr marL="0" indent="0">
              <a:buNone/>
            </a:pP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318275"/>
              </p:ext>
            </p:extLst>
          </p:nvPr>
        </p:nvGraphicFramePr>
        <p:xfrm>
          <a:off x="1079500" y="3429000"/>
          <a:ext cx="6803553" cy="6677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7851">
                  <a:extLst>
                    <a:ext uri="{9D8B030D-6E8A-4147-A177-3AD203B41FA5}">
                      <a16:colId xmlns:a16="http://schemas.microsoft.com/office/drawing/2014/main" val="1367734153"/>
                    </a:ext>
                  </a:extLst>
                </a:gridCol>
                <a:gridCol w="2267851">
                  <a:extLst>
                    <a:ext uri="{9D8B030D-6E8A-4147-A177-3AD203B41FA5}">
                      <a16:colId xmlns:a16="http://schemas.microsoft.com/office/drawing/2014/main" val="730341953"/>
                    </a:ext>
                  </a:extLst>
                </a:gridCol>
                <a:gridCol w="2267851">
                  <a:extLst>
                    <a:ext uri="{9D8B030D-6E8A-4147-A177-3AD203B41FA5}">
                      <a16:colId xmlns:a16="http://schemas.microsoft.com/office/drawing/2014/main" val="3783878586"/>
                    </a:ext>
                  </a:extLst>
                </a:gridCol>
              </a:tblGrid>
              <a:tr h="333855">
                <a:tc>
                  <a:txBody>
                    <a:bodyPr/>
                    <a:lstStyle/>
                    <a:p>
                      <a:r>
                        <a:rPr lang="en-US" sz="1200" b="1" dirty="0" err="1" smtClean="0"/>
                        <a:t>Leerlingen</a:t>
                      </a:r>
                      <a:endParaRPr lang="nl-N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Teachers</a:t>
                      </a:r>
                      <a:endParaRPr lang="nl-N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3 </a:t>
                      </a:r>
                      <a:r>
                        <a:rPr lang="en-US" sz="1200" b="1" dirty="0" err="1" smtClean="0"/>
                        <a:t>observatoren</a:t>
                      </a:r>
                      <a:r>
                        <a:rPr lang="en-US" sz="1200" b="1" dirty="0" smtClean="0"/>
                        <a:t> (video)</a:t>
                      </a:r>
                      <a:endParaRPr lang="nl-NL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080655"/>
                  </a:ext>
                </a:extLst>
              </a:tr>
              <a:tr h="33385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Impact!</a:t>
                      </a:r>
                      <a:r>
                        <a:rPr lang="en-US" sz="1200" baseline="0" dirty="0" smtClean="0"/>
                        <a:t> tool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 smtClean="0"/>
                        <a:t>Impact! vragen op papier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 smtClean="0"/>
                        <a:t>Impact! vragen op papier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131800"/>
                  </a:ext>
                </a:extLst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B11FDA-F570-412B-BFE9-4191D8990DA8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C4121-2309-4B93-BE86-491EE20BAD82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1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EE6E40-8BA2-4FBC-87FE-BD8F874EF756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C4121-2309-4B93-BE86-491EE20BAD82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nl-NL">
              <a:solidFill>
                <a:srgbClr val="000000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2335097"/>
              </p:ext>
            </p:extLst>
          </p:nvPr>
        </p:nvGraphicFramePr>
        <p:xfrm>
          <a:off x="1079500" y="2051050"/>
          <a:ext cx="7429500" cy="342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1451">
                  <a:extLst>
                    <a:ext uri="{9D8B030D-6E8A-4147-A177-3AD203B41FA5}">
                      <a16:colId xmlns:a16="http://schemas.microsoft.com/office/drawing/2014/main" val="4230978476"/>
                    </a:ext>
                  </a:extLst>
                </a:gridCol>
                <a:gridCol w="5938049">
                  <a:extLst>
                    <a:ext uri="{9D8B030D-6E8A-4147-A177-3AD203B41FA5}">
                      <a16:colId xmlns:a16="http://schemas.microsoft.com/office/drawing/2014/main" val="39671226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atin typeface="+mn-lt"/>
                        </a:rPr>
                        <a:t>Uitleg</a:t>
                      </a:r>
                      <a:endParaRPr lang="nl-NL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De docent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legde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de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lesstof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zo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uit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dat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ik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het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goed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begreep</a:t>
                      </a:r>
                      <a:endParaRPr lang="nl-NL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489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Ik legde de lesstof zo uit, dat de leerlingen het goed begrepen</a:t>
                      </a:r>
                      <a:endParaRPr lang="nl-NL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544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kern="1200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docent legde de lesstof zo uit, dat de leerlingen het goed begrepen.</a:t>
                      </a:r>
                      <a:endParaRPr lang="nl-NL" sz="12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756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atin typeface="+mn-lt"/>
                        </a:rPr>
                        <a:t>Veiligheid</a:t>
                      </a:r>
                      <a:endParaRPr lang="nl-NL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De docent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zorgde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ervoor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dat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ik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het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durfde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te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zeggen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als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ik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iets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niet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snapte</a:t>
                      </a:r>
                      <a:endParaRPr lang="nl-NL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080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Ik zorgde ervoor dat de leerlingen het durfden te zeggen als ze iets niet snapten</a:t>
                      </a:r>
                      <a:endParaRPr lang="nl-NL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012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kern="1200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docent zorgde ervoor dat de leerlingen het durfden te zeggen als ze iets niet snapten.</a:t>
                      </a:r>
                      <a:endParaRPr lang="nl-NL" sz="12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607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atin typeface="+mn-lt"/>
                        </a:rPr>
                        <a:t>Resultaat</a:t>
                      </a:r>
                      <a:endParaRPr lang="nl-NL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Ik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kan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nu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zelfstandig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opdrachten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over de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lesstof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maken</a:t>
                      </a:r>
                      <a:endParaRPr lang="nl-NL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726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Leerlingen kunnen nu zelfstandig de opdrachten over de lesstof maken.</a:t>
                      </a:r>
                      <a:endParaRPr lang="nl-NL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6778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kern="1200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Leerlingen kunnen nu zelfstandig opdrachten over de lesstof maken.</a:t>
                      </a:r>
                      <a:endParaRPr lang="nl-NL" sz="12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6492575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86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Waarom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leskwaliteit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meten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800" dirty="0" smtClean="0"/>
          </a:p>
          <a:p>
            <a:pPr marL="514350" indent="-514350">
              <a:buAutoNum type="arabicPeriod"/>
            </a:pP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Verantwoording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14350" indent="-514350">
              <a:buAutoNum type="arabicPeriod"/>
            </a:pP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14350" indent="-514350">
              <a:buAutoNum type="arabicPeriod"/>
            </a:pP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Professionele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ontwikkeling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leraren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3. 	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Evaluatie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interventie-effecten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999895-D791-431A-BB32-8CA348DB9F0D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C4121-2309-4B93-BE86-491EE20BAD82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nl-NL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2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476672"/>
            <a:ext cx="7805738" cy="1143000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Ad 3: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Beoordelen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leraren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leerlingen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en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observatoren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een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 les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hetzelfde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Leraren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het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meest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positief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over de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leskwaliteit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observatoren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het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minst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positief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Samenhang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tussen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de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verschillende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groepen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beoordelaars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lvl="1"/>
            <a:r>
              <a:rPr lang="en-US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Oordelen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van </a:t>
            </a:r>
            <a:r>
              <a:rPr lang="en-US" sz="1400" dirty="0" err="1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leraren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en van </a:t>
            </a:r>
            <a:r>
              <a:rPr lang="en-US" sz="1400" dirty="0" err="1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leerlingen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hingen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err="1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niet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samen</a:t>
            </a:r>
            <a:endParaRPr lang="en-US" sz="1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Oordelen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van </a:t>
            </a:r>
            <a:r>
              <a:rPr lang="en-US" sz="1400" dirty="0" err="1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leraren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en van </a:t>
            </a:r>
            <a:r>
              <a:rPr lang="en-US" sz="1400" dirty="0" err="1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observatoren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hingen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err="1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niet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samen</a:t>
            </a:r>
            <a:endParaRPr lang="en-US" sz="1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r>
              <a:rPr lang="en-US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Oordelen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van </a:t>
            </a:r>
            <a:r>
              <a:rPr lang="en-US" sz="1400" dirty="0" err="1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observatoren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en van </a:t>
            </a:r>
            <a:r>
              <a:rPr lang="en-US" sz="1400" dirty="0" err="1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leerlingen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hingen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err="1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matig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samen</a:t>
            </a:r>
            <a:endParaRPr lang="en-US" sz="1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6481A0-10F3-44F4-80B9-DDEF146AEE60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C4121-2309-4B93-BE86-491EE20BAD82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91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Mogelijke</a:t>
            </a:r>
            <a:r>
              <a:rPr lang="en-US" sz="1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verklaringen</a:t>
            </a:r>
            <a:r>
              <a:rPr lang="en-US" sz="1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voor</a:t>
            </a:r>
            <a:r>
              <a:rPr lang="en-US" sz="1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de </a:t>
            </a:r>
            <a:r>
              <a:rPr lang="en-US" sz="1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resultaten</a:t>
            </a:r>
            <a:r>
              <a:rPr lang="en-US" sz="1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>
              <a:buFontTx/>
              <a:buChar char="-"/>
            </a:pP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Leraren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leerlingen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en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observatoren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hebben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andere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visie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op wat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goede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les is</a:t>
            </a:r>
          </a:p>
          <a:p>
            <a:pPr>
              <a:buFontTx/>
              <a:buChar char="-"/>
            </a:pP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Tx/>
              <a:buChar char="-"/>
            </a:pP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Bias in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beoordelingen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;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wel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geen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beoordelingsstandaarden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Tx/>
              <a:buChar char="-"/>
            </a:pP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Het is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moeilijk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voor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leraren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en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observatoren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om het effect van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les op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leerlingen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te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observeren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6B1B49-E27E-46A3-BC41-9D439C057A49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C4121-2309-4B93-BE86-491EE20BAD82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nl-NL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90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Implicaties</a:t>
            </a:r>
            <a:r>
              <a:rPr lang="en-US" sz="1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>
              <a:buFontTx/>
              <a:buChar char="-"/>
            </a:pP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Wees je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bewust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van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voor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-/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nadelen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van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elke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methodiek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!</a:t>
            </a:r>
          </a:p>
          <a:p>
            <a:pPr>
              <a:buFontTx/>
              <a:buChar char="-"/>
            </a:pP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Tx/>
              <a:buChar char="-"/>
            </a:pP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Meerdere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methoden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gebruiken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voor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verschillende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leskwaliteitsaspecten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  <a:p>
            <a:pPr marL="0" indent="0">
              <a:buNone/>
            </a:pP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Tx/>
              <a:buChar char="-"/>
            </a:pP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Discussie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aangaan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over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leskwaliteit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bijv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leraren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met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leerlingen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80973A-1ADC-4454-B1AA-88D8DCD72582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C4121-2309-4B93-BE86-491EE20BAD82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nl-NL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94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76672"/>
            <a:ext cx="8669834" cy="1143000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	Wat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veronderstelt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leskwaliteitverbetering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9500" y="1772816"/>
            <a:ext cx="7802563" cy="383899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nl-NL" altLang="nl-NL" sz="1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Deliberate</a:t>
            </a:r>
            <a:r>
              <a:rPr lang="nl-NL" altLang="nl-NL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practice</a:t>
            </a:r>
            <a:r>
              <a:rPr lang="nl-NL" altLang="nl-NL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marL="0" indent="0" eaLnBrk="1" hangingPunct="1">
              <a:buNone/>
            </a:pPr>
            <a:endParaRPr lang="nl-NL" altLang="nl-NL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>
              <a:buNone/>
            </a:pPr>
            <a:r>
              <a:rPr lang="nl-NL" altLang="nl-NL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1. Sterke </a:t>
            </a:r>
            <a:r>
              <a:rPr lang="nl-NL" altLang="nl-NL" sz="1800" dirty="0">
                <a:solidFill>
                  <a:schemeClr val="accent6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motivatie</a:t>
            </a:r>
            <a:r>
              <a:rPr lang="nl-NL" altLang="nl-NL" sz="1800" dirty="0">
                <a:ea typeface="Verdana" panose="020B0604030504040204" pitchFamily="34" charset="0"/>
                <a:cs typeface="Verdana" panose="020B0604030504040204" pitchFamily="34" charset="0"/>
              </a:rPr>
              <a:t> hebben en </a:t>
            </a:r>
            <a:r>
              <a:rPr lang="nl-NL" altLang="nl-NL" sz="1800" dirty="0">
                <a:solidFill>
                  <a:schemeClr val="accent6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houden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nl-NL" altLang="nl-NL" sz="18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>
              <a:buNone/>
            </a:pPr>
            <a:r>
              <a:rPr lang="nl-NL" altLang="nl-NL" sz="1800" dirty="0">
                <a:ea typeface="Verdana" panose="020B0604030504040204" pitchFamily="34" charset="0"/>
                <a:cs typeface="Verdana" panose="020B0604030504040204" pitchFamily="34" charset="0"/>
              </a:rPr>
              <a:t>2. Uit je </a:t>
            </a:r>
            <a:r>
              <a:rPr lang="nl-NL" altLang="nl-NL" sz="1800" dirty="0">
                <a:solidFill>
                  <a:schemeClr val="accent6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comfortzone</a:t>
            </a:r>
            <a:r>
              <a:rPr lang="nl-NL" altLang="nl-NL" sz="1800" dirty="0">
                <a:ea typeface="Verdana" panose="020B0604030504040204" pitchFamily="34" charset="0"/>
                <a:cs typeface="Verdana" panose="020B0604030504040204" pitchFamily="34" charset="0"/>
              </a:rPr>
              <a:t>: vergelijking met </a:t>
            </a:r>
            <a:r>
              <a:rPr lang="nl-NL" altLang="nl-NL" sz="1800" dirty="0" smtClean="0">
                <a:solidFill>
                  <a:schemeClr val="accent6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ideaal </a:t>
            </a:r>
            <a:r>
              <a:rPr lang="nl-NL" altLang="nl-NL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(op basis van?)</a:t>
            </a:r>
            <a:endParaRPr lang="nl-NL" altLang="nl-NL" sz="18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eaLnBrk="1" hangingPunct="1">
              <a:buAutoNum type="arabicPeriod"/>
            </a:pPr>
            <a:endParaRPr lang="nl-NL" altLang="nl-NL" sz="18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>
              <a:buNone/>
            </a:pPr>
            <a:r>
              <a:rPr lang="nl-NL" altLang="nl-NL" sz="1800" dirty="0">
                <a:ea typeface="Verdana" panose="020B0604030504040204" pitchFamily="34" charset="0"/>
                <a:cs typeface="Verdana" panose="020B0604030504040204" pitchFamily="34" charset="0"/>
              </a:rPr>
              <a:t>3. Precies </a:t>
            </a:r>
            <a:r>
              <a:rPr lang="nl-NL" altLang="nl-NL" sz="1800" dirty="0">
                <a:solidFill>
                  <a:schemeClr val="accent6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verbeterdoel</a:t>
            </a:r>
            <a:endParaRPr lang="nl-NL" altLang="nl-NL" sz="18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>
              <a:buNone/>
            </a:pPr>
            <a:r>
              <a:rPr lang="nl-NL" altLang="nl-NL" sz="1800" dirty="0"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  <a:p>
            <a:pPr marL="0" indent="0" eaLnBrk="1" hangingPunct="1">
              <a:buNone/>
            </a:pPr>
            <a:r>
              <a:rPr lang="nl-NL" altLang="nl-NL" sz="1800" dirty="0">
                <a:ea typeface="Verdana" panose="020B0604030504040204" pitchFamily="34" charset="0"/>
                <a:cs typeface="Verdana" panose="020B0604030504040204" pitchFamily="34" charset="0"/>
              </a:rPr>
              <a:t>4.</a:t>
            </a:r>
            <a:r>
              <a:rPr lang="nl-NL" altLang="nl-NL" sz="1800" i="1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800" dirty="0">
                <a:solidFill>
                  <a:schemeClr val="accent6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Langdurig oefenen</a:t>
            </a:r>
            <a:r>
              <a:rPr lang="nl-NL" altLang="nl-NL" sz="1800" dirty="0">
                <a:ea typeface="Verdana" panose="020B0604030504040204" pitchFamily="34" charset="0"/>
                <a:cs typeface="Verdana" panose="020B0604030504040204" pitchFamily="34" charset="0"/>
              </a:rPr>
              <a:t>: kort maar</a:t>
            </a:r>
            <a:r>
              <a:rPr lang="nl-NL" altLang="nl-NL" sz="1800" i="1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800" dirty="0">
                <a:solidFill>
                  <a:schemeClr val="accent6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intens</a:t>
            </a:r>
          </a:p>
          <a:p>
            <a:pPr marL="0" indent="0" eaLnBrk="1" hangingPunct="1">
              <a:buNone/>
            </a:pPr>
            <a:endParaRPr lang="nl-NL" altLang="nl-NL" sz="18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>
              <a:buNone/>
            </a:pPr>
            <a:r>
              <a:rPr lang="nl-NL" altLang="nl-NL" sz="1800" dirty="0">
                <a:ea typeface="Verdana" panose="020B0604030504040204" pitchFamily="34" charset="0"/>
                <a:cs typeface="Verdana" panose="020B0604030504040204" pitchFamily="34" charset="0"/>
              </a:rPr>
              <a:t>5. </a:t>
            </a:r>
            <a:r>
              <a:rPr lang="nl-NL" altLang="nl-NL" sz="1800" dirty="0">
                <a:solidFill>
                  <a:schemeClr val="accent6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Coach</a:t>
            </a:r>
            <a:r>
              <a:rPr lang="nl-NL" altLang="nl-NL" sz="1800" dirty="0">
                <a:ea typeface="Verdana" panose="020B0604030504040204" pitchFamily="34" charset="0"/>
                <a:cs typeface="Verdana" panose="020B0604030504040204" pitchFamily="34" charset="0"/>
              </a:rPr>
              <a:t>: ideaal gedrag, leertaken, feedback</a:t>
            </a:r>
          </a:p>
          <a:p>
            <a:pPr marL="0" indent="0" eaLnBrk="1" hangingPunct="1">
              <a:buNone/>
            </a:pPr>
            <a:endParaRPr lang="nl-NL" altLang="nl-NL" sz="2800" dirty="0">
              <a:latin typeface="Calibri" panose="020F0502020204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9C6BF7-6739-4ADD-8072-9330EA423F1B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C4121-2309-4B93-BE86-491EE20BAD82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nl-NL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51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476672"/>
            <a:ext cx="7805738" cy="1143000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Ad 5: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Vragen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discussie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Hoe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leskwaliteit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evalueren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  <a:p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Hoe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leskwaliteit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verbeteren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9F434D-2D72-43B6-88E1-ED523C9828EE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C4121-2309-4B93-BE86-491EE20BAD82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17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Meer </a:t>
            </a:r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informatie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0" y="2051050"/>
            <a:ext cx="7802563" cy="4186262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Voor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meer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informatie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over het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onderzoek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in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deze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presentatie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stuur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een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mailtje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naar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2"/>
              </a:rPr>
              <a:t>m.j.dobbelaer@utwente.nl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voor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een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digitale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versie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van het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proefschrift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van Marjoleine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beschikbaar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vanaf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eind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januari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2019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).</a:t>
            </a:r>
          </a:p>
          <a:p>
            <a:pPr marL="0" indent="0">
              <a:buNone/>
            </a:pPr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Voor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meer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informatie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over de Impact! tool,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zie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https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://www.impactoponderwijs.nl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/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Voor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meer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informatie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over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het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gericht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ontwikkelen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</a:rPr>
              <a:t> van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leerkrachtkwaliteiten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zie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de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oratie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van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Adrie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mei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, 2017) op:</a:t>
            </a:r>
          </a:p>
          <a:p>
            <a:pPr marL="0" indent="0">
              <a:buNone/>
            </a:pP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  <a:hlinkClick r:id="rId4"/>
              </a:rPr>
              <a:t>https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hlinkClick r:id="rId4"/>
              </a:rPr>
              <a:t>://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  <a:hlinkClick r:id="rId4"/>
              </a:rPr>
              <a:t>ris.utwente.nl/ws/portalfiles/portal/15318628/Oratie_Visscher.pdf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0E0ABC-9F4E-4D9C-8A32-C703F3ADFC11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C4121-2309-4B93-BE86-491EE20BAD82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855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476672"/>
            <a:ext cx="7805738" cy="1143000"/>
          </a:xfrm>
        </p:spPr>
        <p:txBody>
          <a:bodyPr/>
          <a:lstStyle/>
          <a:p>
            <a:pPr eaLnBrk="1" hangingPunct="1"/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Programma</a:t>
            </a: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079500" y="1844675"/>
            <a:ext cx="7802563" cy="4248150"/>
          </a:xfrm>
        </p:spPr>
        <p:txBody>
          <a:bodyPr/>
          <a:lstStyle/>
          <a:p>
            <a:pPr marL="457200" indent="-457200">
              <a:buAutoNum type="arabicPeriod"/>
              <a:defRPr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Wat is </a:t>
            </a:r>
            <a:r>
              <a:rPr lang="en-US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leskwaliteit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  <a:p>
            <a:pPr marL="457200" indent="-457200">
              <a:buAutoNum type="arabicPeriod"/>
              <a:defRPr/>
            </a:pP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AutoNum type="arabicPeriod"/>
              <a:defRPr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Hoe kun je het </a:t>
            </a:r>
            <a:r>
              <a:rPr lang="en-US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meten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  <a:p>
            <a:pPr marL="457200" indent="-457200">
              <a:buAutoNum type="arabicPeriod"/>
              <a:defRPr/>
            </a:pP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AutoNum type="arabicPeriod"/>
              <a:defRPr/>
            </a:pPr>
            <a:r>
              <a:rPr lang="en-US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Beoordelen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leraren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leerlingen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 en </a:t>
            </a:r>
            <a:r>
              <a:rPr lang="en-US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observatoren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een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 les </a:t>
            </a:r>
            <a:r>
              <a:rPr lang="en-US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hetzelfde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  <a:p>
            <a:pPr marL="457200" indent="-457200">
              <a:buAutoNum type="arabicPeriod"/>
              <a:defRPr/>
            </a:pP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AutoNum type="arabicPeriod"/>
              <a:defRPr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Wat </a:t>
            </a:r>
            <a:r>
              <a:rPr lang="en-US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veronderstelt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 de </a:t>
            </a:r>
            <a:r>
              <a:rPr lang="en-US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verbetering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 van </a:t>
            </a:r>
            <a:r>
              <a:rPr lang="en-US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leskwaliteit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  <a:p>
            <a:pPr marL="457200" indent="-457200">
              <a:buAutoNum type="arabicPeriod"/>
              <a:defRPr/>
            </a:pP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AutoNum type="arabicPeriod"/>
              <a:defRPr/>
            </a:pPr>
            <a:r>
              <a:rPr lang="en-US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Vragen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n-US" sz="20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discussie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498ABC-C130-4BE6-AE64-E73267F7EE5C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C4121-2309-4B93-BE86-491EE20BAD82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5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476672"/>
            <a:ext cx="7805738" cy="1143000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Ad 1: Wat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is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leskwaliteit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i="1" dirty="0" smtClean="0"/>
              <a:t>‘</a:t>
            </a:r>
            <a:r>
              <a:rPr lang="en-US" sz="18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Output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’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als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indicator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voor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leskwaliteit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0" indent="0">
              <a:buNone/>
            </a:pPr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De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kwaliteit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van het </a:t>
            </a:r>
            <a:r>
              <a:rPr lang="en-US" sz="1800" i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proces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in de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klas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zelf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Welk (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liefst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empirisch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bewezen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) aspect van het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onderwijsleerproces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beoordeel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je?:</a:t>
            </a:r>
          </a:p>
          <a:p>
            <a:pPr lvl="1"/>
            <a:r>
              <a:rPr lang="en-US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Klasklimaat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uitleg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stimuleren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zelfregulatie</a:t>
            </a:r>
            <a:endParaRPr lang="en-US" sz="1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Hoe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beoordeel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je het?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36583-8F8A-4B1F-9FCC-17BC62DC19C0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C4121-2309-4B93-BE86-491EE20BAD82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66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Ad 2: Hoe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kun je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leskwaliteit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meten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Veelgebruikte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methoden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marL="0" indent="0">
              <a:buNone/>
            </a:pP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14350" indent="-514350">
              <a:buAutoNum type="arabicPeriod"/>
            </a:pP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Leerlingprestaties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(‘output’)</a:t>
            </a:r>
          </a:p>
          <a:p>
            <a:pPr marL="514350" indent="-514350">
              <a:buAutoNum type="arabicPeriod"/>
            </a:pPr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14350" indent="-514350">
              <a:buAutoNum type="arabicPeriod"/>
            </a:pP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Leerlingpercepties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leskwaliteit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14350" indent="-514350">
              <a:buAutoNum type="arabicPeriod"/>
            </a:pPr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14350" indent="-514350">
              <a:buAutoNum type="arabicPeriod"/>
            </a:pP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Lesobservaties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514350" indent="-514350">
              <a:buAutoNum type="arabicPeriod"/>
            </a:pPr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14350" indent="-514350">
              <a:buAutoNum type="arabicPeriod"/>
            </a:pP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Zelfevaluaties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door </a:t>
            </a:r>
            <a:r>
              <a:rPr lang="en-US" sz="1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leraren</a:t>
            </a:r>
            <a:endParaRPr lang="en-US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C4121-2309-4B93-BE86-491EE20BAD82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nl-NL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3C176-FF2A-48CF-8E9C-911840BC2B2C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02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151" y="2593554"/>
            <a:ext cx="4040188" cy="639762"/>
          </a:xfrm>
        </p:spPr>
        <p:txBody>
          <a:bodyPr/>
          <a:lstStyle/>
          <a:p>
            <a:r>
              <a:rPr lang="nl-NL" sz="2000" dirty="0" smtClean="0">
                <a:solidFill>
                  <a:schemeClr val="accent6"/>
                </a:solidFill>
              </a:rPr>
              <a:t>Voordelen</a:t>
            </a:r>
            <a:endParaRPr lang="nl-NL" sz="2000" dirty="0">
              <a:solidFill>
                <a:schemeClr val="accent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4807" y="3233316"/>
            <a:ext cx="4040188" cy="3951288"/>
          </a:xfrm>
        </p:spPr>
        <p:txBody>
          <a:bodyPr/>
          <a:lstStyle/>
          <a:p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</a:rPr>
              <a:t>G</a:t>
            </a:r>
            <a:r>
              <a:rPr lang="nl-NL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emakkelijk</a:t>
            </a:r>
            <a:r>
              <a:rPr lang="nl-NL" sz="1800" dirty="0" smtClean="0"/>
              <a:t>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18940" y="2593554"/>
            <a:ext cx="4041775" cy="639762"/>
          </a:xfrm>
        </p:spPr>
        <p:txBody>
          <a:bodyPr/>
          <a:lstStyle/>
          <a:p>
            <a:r>
              <a:rPr lang="nl-NL" sz="2000" dirty="0" smtClean="0">
                <a:solidFill>
                  <a:schemeClr val="accent6"/>
                </a:solidFill>
              </a:rPr>
              <a:t>Nadelen</a:t>
            </a:r>
            <a:endParaRPr lang="nl-NL" sz="2000" dirty="0">
              <a:solidFill>
                <a:schemeClr val="accent6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5339" y="3229195"/>
            <a:ext cx="4041775" cy="3951288"/>
          </a:xfrm>
        </p:spPr>
        <p:txBody>
          <a:bodyPr/>
          <a:lstStyle/>
          <a:p>
            <a:r>
              <a:rPr lang="nl-NL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Eerlijke vergelijking lastig </a:t>
            </a:r>
            <a:endParaRPr lang="nl-NL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NL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Geen ‘tips’ verbetering</a:t>
            </a:r>
            <a:endParaRPr lang="nl-NL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79512" y="463467"/>
            <a:ext cx="892899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nl-NL" dirty="0" smtClean="0">
                <a:latin typeface="Verdana" panose="020B0604030504040204" pitchFamily="34" charset="0"/>
                <a:ea typeface="Verdana" panose="020B0604030504040204" pitchFamily="34" charset="0"/>
              </a:rPr>
              <a:t>Ho</a:t>
            </a:r>
          </a:p>
          <a:p>
            <a:pPr eaLnBrk="1" hangingPunct="1"/>
            <a:r>
              <a:rPr lang="nl-NL" dirty="0" smtClean="0">
                <a:latin typeface="Verdana" panose="020B0604030504040204" pitchFamily="34" charset="0"/>
                <a:ea typeface="Verdana" panose="020B0604030504040204" pitchFamily="34" charset="0"/>
              </a:rPr>
              <a:t>Hoe </a:t>
            </a:r>
            <a:r>
              <a:rPr lang="nl-NL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Hoe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 leskwaliteit meten: </a:t>
            </a:r>
            <a:r>
              <a:rPr lang="nl-NL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</a:t>
            </a:r>
            <a:r>
              <a:rPr lang="nl-NL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eerlingprestaties</a:t>
            </a:r>
            <a:endParaRPr lang="en-US" sz="2400" kern="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75151" y="1897918"/>
            <a:ext cx="3570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Toetscores</a:t>
            </a:r>
            <a:r>
              <a:rPr lang="en-US" dirty="0" smtClean="0"/>
              <a:t>/</a:t>
            </a:r>
            <a:r>
              <a:rPr lang="en-US" dirty="0" err="1" smtClean="0"/>
              <a:t>Toegevoegde</a:t>
            </a:r>
            <a:r>
              <a:rPr lang="en-US" dirty="0" smtClean="0"/>
              <a:t> </a:t>
            </a:r>
            <a:r>
              <a:rPr lang="en-US" dirty="0" err="1" smtClean="0"/>
              <a:t>waarde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F627E6-59EE-4D4A-A0D5-3671B94A7144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F86480-8417-48FC-B1AF-7B2381AF7AD1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34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79512" y="476672"/>
            <a:ext cx="907300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nl-NL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HoeHoe</a:t>
            </a:r>
            <a:r>
              <a:rPr lang="nl-NL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NL" sz="2400" dirty="0">
                <a:latin typeface="Verdana" panose="020B0604030504040204" pitchFamily="34" charset="0"/>
                <a:ea typeface="Verdana" panose="020B0604030504040204" pitchFamily="34" charset="0"/>
              </a:rPr>
              <a:t>leskwaliteit </a:t>
            </a:r>
            <a:r>
              <a:rPr lang="nl-NL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meten: </a:t>
            </a:r>
            <a:r>
              <a:rPr lang="nl-NL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leerlingpercepties</a:t>
            </a:r>
            <a:endParaRPr lang="en-US" sz="2400" kern="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197121-7156-40B1-BB38-8AA536E16CD6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F86480-8417-48FC-B1AF-7B2381AF7AD1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2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476672"/>
            <a:ext cx="7805738" cy="1143000"/>
          </a:xfrm>
        </p:spPr>
        <p:txBody>
          <a:bodyPr/>
          <a:lstStyle/>
          <a:p>
            <a:pPr eaLnBrk="1" hangingPunct="1"/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Voorbeeld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leerlingpercepties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leskwaliteit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Impact!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00808"/>
            <a:ext cx="2702298" cy="3954058"/>
          </a:xfr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7593" y="1700808"/>
            <a:ext cx="2711354" cy="395405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2E12C-9828-4F95-BAF0-2EEAB185D684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C4121-2309-4B93-BE86-491EE20BAD82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1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4296" y="1535113"/>
            <a:ext cx="4040188" cy="639762"/>
          </a:xfrm>
        </p:spPr>
        <p:txBody>
          <a:bodyPr/>
          <a:lstStyle/>
          <a:p>
            <a:r>
              <a:rPr lang="nl-NL" sz="2000" dirty="0" smtClean="0">
                <a:solidFill>
                  <a:schemeClr val="accent6"/>
                </a:solidFill>
              </a:rPr>
              <a:t>Voordelen</a:t>
            </a:r>
            <a:endParaRPr lang="nl-NL" sz="2000" dirty="0">
              <a:solidFill>
                <a:schemeClr val="accent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3608" y="2174875"/>
            <a:ext cx="4040188" cy="3951288"/>
          </a:xfrm>
        </p:spPr>
        <p:txBody>
          <a:bodyPr/>
          <a:lstStyle/>
          <a:p>
            <a:r>
              <a:rPr lang="nl-NL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Leerlingen hebben de meeste ervaring met de leraar</a:t>
            </a:r>
          </a:p>
          <a:p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</a:rPr>
              <a:t>Veel waarnemingen</a:t>
            </a:r>
          </a:p>
          <a:p>
            <a:r>
              <a:rPr lang="nl-NL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Gemakkelijk en goedkoop</a:t>
            </a:r>
          </a:p>
          <a:p>
            <a:r>
              <a:rPr lang="nl-NL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Belangrijk te weten welk effect een les heeft op de doelgroep</a:t>
            </a:r>
            <a:endParaRPr lang="nl-NL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2121" y="1535113"/>
            <a:ext cx="4041775" cy="639762"/>
          </a:xfrm>
        </p:spPr>
        <p:txBody>
          <a:bodyPr/>
          <a:lstStyle/>
          <a:p>
            <a:r>
              <a:rPr lang="nl-NL" sz="2000" dirty="0" smtClean="0">
                <a:solidFill>
                  <a:schemeClr val="accent6"/>
                </a:solidFill>
              </a:rPr>
              <a:t>Nadelen</a:t>
            </a:r>
            <a:endParaRPr lang="nl-NL" sz="2000" dirty="0">
              <a:solidFill>
                <a:schemeClr val="accent6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31433" y="2174875"/>
            <a:ext cx="3733055" cy="3951288"/>
          </a:xfrm>
        </p:spPr>
        <p:txBody>
          <a:bodyPr/>
          <a:lstStyle/>
          <a:p>
            <a:r>
              <a:rPr lang="nl-NL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Leerlingen kunnen niet alles beoordelen </a:t>
            </a:r>
          </a:p>
          <a:p>
            <a:r>
              <a:rPr lang="nl-NL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Oordelen kunnen beïnvloed worden door andere factoren, zoals cijfers, huiswerk, het vak, populariteit docent</a:t>
            </a:r>
            <a:endParaRPr lang="nl-NL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043608" y="476672"/>
            <a:ext cx="78057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Leerlingpercepties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leskwaliteit</a:t>
            </a:r>
            <a:endParaRPr lang="en-US" sz="2400" kern="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15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99B48B-0FC4-4568-AA20-2AFD7125FFB6}" type="datetime1">
              <a:rPr lang="nl-NL" smtClean="0">
                <a:solidFill>
                  <a:srgbClr val="000000"/>
                </a:solidFill>
              </a:rPr>
              <a:t>16-1-2019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F86480-8417-48FC-B1AF-7B2381AF7AD1}" type="slidenum">
              <a:rPr lang="nl-NL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ResearchED 2019</a:t>
            </a:r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75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jabloon_wit">
  <a:themeElements>
    <a:clrScheme name="sjabloon_wit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4B233"/>
      </a:accent1>
      <a:accent2>
        <a:srgbClr val="CF0072"/>
      </a:accent2>
      <a:accent3>
        <a:srgbClr val="FFFFFF"/>
      </a:accent3>
      <a:accent4>
        <a:srgbClr val="000000"/>
      </a:accent4>
      <a:accent5>
        <a:srgbClr val="AED5AD"/>
      </a:accent5>
      <a:accent6>
        <a:srgbClr val="BB0067"/>
      </a:accent6>
      <a:hlink>
        <a:srgbClr val="FED100"/>
      </a:hlink>
      <a:folHlink>
        <a:srgbClr val="0098C3"/>
      </a:folHlink>
    </a:clrScheme>
    <a:fontScheme name="sjabloon_wit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jabloon_wi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_wi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_wi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_wi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_wi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_wi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_wi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_wi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_wi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_wi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_wi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_wi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_wit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5CA440"/>
        </a:accent1>
        <a:accent2>
          <a:srgbClr val="FFD600"/>
        </a:accent2>
        <a:accent3>
          <a:srgbClr val="FFFFFF"/>
        </a:accent3>
        <a:accent4>
          <a:srgbClr val="000000"/>
        </a:accent4>
        <a:accent5>
          <a:srgbClr val="B5CFAF"/>
        </a:accent5>
        <a:accent6>
          <a:srgbClr val="E7C200"/>
        </a:accent6>
        <a:hlink>
          <a:srgbClr val="C40079"/>
        </a:hlink>
        <a:folHlink>
          <a:srgbClr val="0098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_wit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4B233"/>
        </a:accent1>
        <a:accent2>
          <a:srgbClr val="CF0072"/>
        </a:accent2>
        <a:accent3>
          <a:srgbClr val="FFFFFF"/>
        </a:accent3>
        <a:accent4>
          <a:srgbClr val="000000"/>
        </a:accent4>
        <a:accent5>
          <a:srgbClr val="AED5AD"/>
        </a:accent5>
        <a:accent6>
          <a:srgbClr val="BB0067"/>
        </a:accent6>
        <a:hlink>
          <a:srgbClr val="FED100"/>
        </a:hlink>
        <a:folHlink>
          <a:srgbClr val="0098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3324</TotalTime>
  <Words>1058</Words>
  <Application>Microsoft Office PowerPoint</Application>
  <PresentationFormat>On-screen Show (4:3)</PresentationFormat>
  <Paragraphs>306</Paragraphs>
  <Slides>25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Arial Narrow</vt:lpstr>
      <vt:lpstr>Calibri</vt:lpstr>
      <vt:lpstr>Times New Roman</vt:lpstr>
      <vt:lpstr>Verdana</vt:lpstr>
      <vt:lpstr>Wingdings</vt:lpstr>
      <vt:lpstr>sjabloon_wit</vt:lpstr>
      <vt:lpstr>Aangepast ontwerp</vt:lpstr>
      <vt:lpstr>Leskwaliteit:   wat is het en hoe meet en verbeter je het?      Marjoleine Dobbelaer &amp; Adrie Visscher</vt:lpstr>
      <vt:lpstr>Waarom leskwaliteit meten?</vt:lpstr>
      <vt:lpstr>Programma</vt:lpstr>
      <vt:lpstr>Ad 1: Wat is leskwaliteit?</vt:lpstr>
      <vt:lpstr>Ad 2: Hoe kun je leskwaliteit meten?</vt:lpstr>
      <vt:lpstr>PowerPoint Presentation</vt:lpstr>
      <vt:lpstr>PowerPoint Presentation</vt:lpstr>
      <vt:lpstr>Voorbeeld leerlingpercepties leskwaliteit: Impact!</vt:lpstr>
      <vt:lpstr>PowerPoint Presentation</vt:lpstr>
      <vt:lpstr>PowerPoint Presentation</vt:lpstr>
      <vt:lpstr>Voorbeeld lesobservatie-instrument: ICALT</vt:lpstr>
      <vt:lpstr>PowerPoint Presentation</vt:lpstr>
      <vt:lpstr>PowerPoint Presentation</vt:lpstr>
      <vt:lpstr>    Zelfevaluaties (in het algemeen)</vt:lpstr>
      <vt:lpstr>Ad 3: Beoordelen leraren, leerlingen en observatoren een les hetzelfde?</vt:lpstr>
      <vt:lpstr>Ad 3: Beoordelen leraren, leerlingen en observatoren een les hetzelfde?</vt:lpstr>
      <vt:lpstr>PowerPoint Presentation</vt:lpstr>
      <vt:lpstr>Ad 3: beoordelen leraren, leerlingen en observatoren een les hetzelfde?</vt:lpstr>
      <vt:lpstr>PowerPoint Presentation</vt:lpstr>
      <vt:lpstr>Ad 3: Beoordelen leraren, leerlingen en observatoren een les hetzelfde?</vt:lpstr>
      <vt:lpstr>PowerPoint Presentation</vt:lpstr>
      <vt:lpstr>PowerPoint Presentation</vt:lpstr>
      <vt:lpstr> Wat veronderstelt leskwaliteitverbetering?</vt:lpstr>
      <vt:lpstr>Ad 5: Vragen/discussie</vt:lpstr>
      <vt:lpstr>Meer informatie?</vt:lpstr>
    </vt:vector>
  </TitlesOfParts>
  <Company>University of Twente - ICTS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Classroom Observation Systems</dc:title>
  <dc:creator>Dobbelaer, M.J. (GW)</dc:creator>
  <cp:lastModifiedBy>Dobbelaer, M.J. (BMS)</cp:lastModifiedBy>
  <cp:revision>203</cp:revision>
  <dcterms:created xsi:type="dcterms:W3CDTF">2015-05-12T08:09:47Z</dcterms:created>
  <dcterms:modified xsi:type="dcterms:W3CDTF">2019-01-16T08:52:03Z</dcterms:modified>
</cp:coreProperties>
</file>