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46"/>
  </p:notesMasterIdLst>
  <p:sldIdLst>
    <p:sldId id="256" r:id="rId2"/>
    <p:sldId id="325" r:id="rId3"/>
    <p:sldId id="326" r:id="rId4"/>
    <p:sldId id="294" r:id="rId5"/>
    <p:sldId id="296" r:id="rId6"/>
    <p:sldId id="295" r:id="rId7"/>
    <p:sldId id="285" r:id="rId8"/>
    <p:sldId id="280" r:id="rId9"/>
    <p:sldId id="298" r:id="rId10"/>
    <p:sldId id="327" r:id="rId11"/>
    <p:sldId id="332" r:id="rId12"/>
    <p:sldId id="333" r:id="rId13"/>
    <p:sldId id="334" r:id="rId14"/>
    <p:sldId id="335" r:id="rId15"/>
    <p:sldId id="301" r:id="rId16"/>
    <p:sldId id="336" r:id="rId17"/>
    <p:sldId id="305" r:id="rId18"/>
    <p:sldId id="308" r:id="rId19"/>
    <p:sldId id="337" r:id="rId20"/>
    <p:sldId id="307" r:id="rId21"/>
    <p:sldId id="309" r:id="rId22"/>
    <p:sldId id="338" r:id="rId23"/>
    <p:sldId id="311" r:id="rId24"/>
    <p:sldId id="313" r:id="rId25"/>
    <p:sldId id="344" r:id="rId26"/>
    <p:sldId id="320" r:id="rId27"/>
    <p:sldId id="345" r:id="rId28"/>
    <p:sldId id="321" r:id="rId29"/>
    <p:sldId id="346" r:id="rId30"/>
    <p:sldId id="339" r:id="rId31"/>
    <p:sldId id="340" r:id="rId32"/>
    <p:sldId id="341" r:id="rId33"/>
    <p:sldId id="342" r:id="rId34"/>
    <p:sldId id="343" r:id="rId35"/>
    <p:sldId id="347" r:id="rId36"/>
    <p:sldId id="259" r:id="rId37"/>
    <p:sldId id="328" r:id="rId38"/>
    <p:sldId id="260" r:id="rId39"/>
    <p:sldId id="261" r:id="rId40"/>
    <p:sldId id="329" r:id="rId41"/>
    <p:sldId id="330" r:id="rId42"/>
    <p:sldId id="262" r:id="rId43"/>
    <p:sldId id="348" r:id="rId44"/>
    <p:sldId id="263" r:id="rId4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EE62E-B7C8-4AFB-A868-B563FB7F6696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C492C-79EC-4D3C-8991-7C99FBEE3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94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63F81-AB1F-4B51-A4CA-047E49299C6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341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99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12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663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3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7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95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08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45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33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240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75883-2F97-491D-B07D-7823AF1D40A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AC5A2-B597-4498-A05F-050C4FFD49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09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outlook.office.com/owa/?realm=griftland.n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outlook.office.com/owa/?realm=griftland.n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endowmentfoundation.org.uk/evidence-summaries/teaching-learning-toolki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endowmentfoundation.org.uk/toolk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calvin hobbes dad performanc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" t="33288" r="-1"/>
          <a:stretch/>
        </p:blipFill>
        <p:spPr bwMode="auto">
          <a:xfrm>
            <a:off x="901521" y="1369239"/>
            <a:ext cx="7083380" cy="310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02795" y="22299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 </a:t>
            </a:r>
            <a:r>
              <a:rPr lang="en-US" dirty="0" smtClean="0"/>
              <a:t>&amp; FB in </a:t>
            </a:r>
            <a:r>
              <a:rPr lang="en-US" dirty="0" smtClean="0"/>
              <a:t>de </a:t>
            </a:r>
            <a:r>
              <a:rPr lang="en-US" dirty="0" err="1" smtClean="0"/>
              <a:t>dagelijkse</a:t>
            </a:r>
            <a:r>
              <a:rPr lang="en-US" dirty="0" smtClean="0"/>
              <a:t> </a:t>
            </a:r>
            <a:r>
              <a:rPr lang="en-US" dirty="0" err="1" smtClean="0"/>
              <a:t>praktijk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8186" y="3602037"/>
            <a:ext cx="10049814" cy="2695731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dirty="0" err="1" smtClean="0"/>
              <a:t>Theorie</a:t>
            </a:r>
            <a:r>
              <a:rPr lang="en-US" sz="3600" dirty="0" smtClean="0"/>
              <a:t>, </a:t>
            </a:r>
            <a:r>
              <a:rPr lang="en-US" sz="3600" dirty="0" smtClean="0"/>
              <a:t>model, tools</a:t>
            </a:r>
            <a:endParaRPr lang="nl-NL" sz="3600" dirty="0"/>
          </a:p>
        </p:txBody>
      </p:sp>
      <p:sp>
        <p:nvSpPr>
          <p:cNvPr id="4" name="Tekstvak 3"/>
          <p:cNvSpPr txBox="1"/>
          <p:nvPr/>
        </p:nvSpPr>
        <p:spPr>
          <a:xfrm>
            <a:off x="9389350" y="5758804"/>
            <a:ext cx="1768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Sergej Visser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19001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Een</a:t>
            </a:r>
            <a:r>
              <a:rPr lang="en-US" dirty="0" smtClean="0"/>
              <a:t> model (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overzicht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2" name="Picture 2" descr="Afbeeldingsresultaat voor calvin hobbes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544928"/>
            <a:ext cx="10571686" cy="340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36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/>
              <a:t>Onderwijsmodel FE &amp; FB</a:t>
            </a:r>
          </a:p>
        </p:txBody>
      </p:sp>
      <p:pic>
        <p:nvPicPr>
          <p:cNvPr id="6" name="Picture 2269">
            <a:extLst>
              <a:ext uri="{FF2B5EF4-FFF2-40B4-BE49-F238E27FC236}">
                <a16:creationId xmlns:a16="http://schemas.microsoft.com/office/drawing/2014/main" xmlns="" id="{C2E9E4BE-1DB3-4433-9002-59730478755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94509"/>
            <a:ext cx="92202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6578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/>
              <a:t>Onderwijsmodel FE &amp; FB</a:t>
            </a:r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4896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DE273CB-D388-4B70-99A1-22E2F6BB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Onderwijsmodel FE &amp; FB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xmlns="" id="{E7D4470E-488F-47A8-A626-B63C98F44255}"/>
              </a:ext>
            </a:extLst>
          </p:cNvPr>
          <p:cNvSpPr/>
          <p:nvPr/>
        </p:nvSpPr>
        <p:spPr>
          <a:xfrm>
            <a:off x="2591304" y="2092036"/>
            <a:ext cx="1977452" cy="1091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pas je aan?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xmlns="" id="{9E5F85E9-682A-4F03-B4F0-010EF07501B1}"/>
              </a:ext>
            </a:extLst>
          </p:cNvPr>
          <p:cNvSpPr/>
          <p:nvPr/>
        </p:nvSpPr>
        <p:spPr>
          <a:xfrm>
            <a:off x="1672587" y="3448234"/>
            <a:ext cx="1922896" cy="1094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kan er beter?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xmlns="" id="{1E1356D7-F8B7-4BEF-8047-BB9AA61E3DE7}"/>
              </a:ext>
            </a:extLst>
          </p:cNvPr>
          <p:cNvSpPr/>
          <p:nvPr/>
        </p:nvSpPr>
        <p:spPr>
          <a:xfrm>
            <a:off x="4826577" y="5233191"/>
            <a:ext cx="1893367" cy="10449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heb je gedaan?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xmlns="" id="{3F537438-9DB3-4427-BD93-74C7E9F05B83}"/>
              </a:ext>
            </a:extLst>
          </p:cNvPr>
          <p:cNvSpPr/>
          <p:nvPr/>
        </p:nvSpPr>
        <p:spPr>
          <a:xfrm>
            <a:off x="2591304" y="4819788"/>
            <a:ext cx="1977452" cy="1028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Hoe ging het?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xmlns="" id="{E5A85531-3F10-433E-A8C1-7861968ACAD1}"/>
              </a:ext>
            </a:extLst>
          </p:cNvPr>
          <p:cNvSpPr/>
          <p:nvPr/>
        </p:nvSpPr>
        <p:spPr>
          <a:xfrm>
            <a:off x="7921336" y="3448235"/>
            <a:ext cx="1943100" cy="1094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moet je kunnen?</a:t>
            </a: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xmlns="" id="{C83177CE-3066-4F13-99A7-9F6CFBD89233}"/>
              </a:ext>
            </a:extLst>
          </p:cNvPr>
          <p:cNvSpPr/>
          <p:nvPr/>
        </p:nvSpPr>
        <p:spPr>
          <a:xfrm>
            <a:off x="4826577" y="1484015"/>
            <a:ext cx="1892878" cy="1120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ga je doen?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xmlns="" id="{72963713-CC41-422B-8FA2-8392CAF942AB}"/>
              </a:ext>
            </a:extLst>
          </p:cNvPr>
          <p:cNvSpPr/>
          <p:nvPr/>
        </p:nvSpPr>
        <p:spPr>
          <a:xfrm>
            <a:off x="6975763" y="2105026"/>
            <a:ext cx="1891146" cy="1078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moet je weten?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xmlns="" id="{D82A2570-D185-437F-8E25-E06BEF3D7548}"/>
              </a:ext>
            </a:extLst>
          </p:cNvPr>
          <p:cNvSpPr/>
          <p:nvPr/>
        </p:nvSpPr>
        <p:spPr>
          <a:xfrm>
            <a:off x="6975764" y="4819788"/>
            <a:ext cx="1891146" cy="108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Wat is de opdracht?</a:t>
            </a:r>
          </a:p>
        </p:txBody>
      </p:sp>
      <p:sp>
        <p:nvSpPr>
          <p:cNvPr id="19" name="Pijl: rechts 18">
            <a:extLst>
              <a:ext uri="{FF2B5EF4-FFF2-40B4-BE49-F238E27FC236}">
                <a16:creationId xmlns:a16="http://schemas.microsoft.com/office/drawing/2014/main" xmlns="" id="{BC7B9725-2329-40C1-BC43-9BFA1E4F2C99}"/>
              </a:ext>
            </a:extLst>
          </p:cNvPr>
          <p:cNvSpPr/>
          <p:nvPr/>
        </p:nvSpPr>
        <p:spPr>
          <a:xfrm>
            <a:off x="6836221" y="1724492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Pijl: rechts 26">
            <a:extLst>
              <a:ext uri="{FF2B5EF4-FFF2-40B4-BE49-F238E27FC236}">
                <a16:creationId xmlns:a16="http://schemas.microsoft.com/office/drawing/2014/main" xmlns="" id="{7694FD75-EB36-4541-AB04-97645C2D843A}"/>
              </a:ext>
            </a:extLst>
          </p:cNvPr>
          <p:cNvSpPr/>
          <p:nvPr/>
        </p:nvSpPr>
        <p:spPr>
          <a:xfrm rot="16200000">
            <a:off x="2159036" y="2903139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Pijl: rechts 27">
            <a:extLst>
              <a:ext uri="{FF2B5EF4-FFF2-40B4-BE49-F238E27FC236}">
                <a16:creationId xmlns:a16="http://schemas.microsoft.com/office/drawing/2014/main" xmlns="" id="{80874221-14E1-4ED5-9F28-5439AB7004D5}"/>
              </a:ext>
            </a:extLst>
          </p:cNvPr>
          <p:cNvSpPr/>
          <p:nvPr/>
        </p:nvSpPr>
        <p:spPr>
          <a:xfrm rot="5400000">
            <a:off x="8877516" y="3022240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Pijl: rechts 28">
            <a:extLst>
              <a:ext uri="{FF2B5EF4-FFF2-40B4-BE49-F238E27FC236}">
                <a16:creationId xmlns:a16="http://schemas.microsoft.com/office/drawing/2014/main" xmlns="" id="{92547F4B-80A6-4E13-A815-178904DC485D}"/>
              </a:ext>
            </a:extLst>
          </p:cNvPr>
          <p:cNvSpPr/>
          <p:nvPr/>
        </p:nvSpPr>
        <p:spPr>
          <a:xfrm rot="10800000">
            <a:off x="4251304" y="5983400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Pijl: rechts 29">
            <a:extLst>
              <a:ext uri="{FF2B5EF4-FFF2-40B4-BE49-F238E27FC236}">
                <a16:creationId xmlns:a16="http://schemas.microsoft.com/office/drawing/2014/main" xmlns="" id="{9D60B130-2EDF-495B-B261-7A9494A8E14B}"/>
              </a:ext>
            </a:extLst>
          </p:cNvPr>
          <p:cNvSpPr/>
          <p:nvPr/>
        </p:nvSpPr>
        <p:spPr>
          <a:xfrm rot="5400000">
            <a:off x="8870730" y="4713337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Pijl: rechts 30">
            <a:extLst>
              <a:ext uri="{FF2B5EF4-FFF2-40B4-BE49-F238E27FC236}">
                <a16:creationId xmlns:a16="http://schemas.microsoft.com/office/drawing/2014/main" xmlns="" id="{4FE4846C-0214-4A20-BCEC-B3F9B2394E42}"/>
              </a:ext>
            </a:extLst>
          </p:cNvPr>
          <p:cNvSpPr/>
          <p:nvPr/>
        </p:nvSpPr>
        <p:spPr>
          <a:xfrm>
            <a:off x="4197925" y="1742862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Pijl: rechts 31">
            <a:extLst>
              <a:ext uri="{FF2B5EF4-FFF2-40B4-BE49-F238E27FC236}">
                <a16:creationId xmlns:a16="http://schemas.microsoft.com/office/drawing/2014/main" xmlns="" id="{96F39495-AA87-4C47-8A7A-CBC93CB03BA9}"/>
              </a:ext>
            </a:extLst>
          </p:cNvPr>
          <p:cNvSpPr/>
          <p:nvPr/>
        </p:nvSpPr>
        <p:spPr>
          <a:xfrm rot="10800000">
            <a:off x="6928381" y="5983400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Pijl: rechts 32">
            <a:extLst>
              <a:ext uri="{FF2B5EF4-FFF2-40B4-BE49-F238E27FC236}">
                <a16:creationId xmlns:a16="http://schemas.microsoft.com/office/drawing/2014/main" xmlns="" id="{4BE9D04A-1C70-4829-844C-B7CD458352D2}"/>
              </a:ext>
            </a:extLst>
          </p:cNvPr>
          <p:cNvSpPr/>
          <p:nvPr/>
        </p:nvSpPr>
        <p:spPr>
          <a:xfrm rot="16200000">
            <a:off x="2162430" y="4701535"/>
            <a:ext cx="471055" cy="294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</a:t>
            </a:r>
            <a:r>
              <a:rPr lang="nl-NL" dirty="0" smtClean="0"/>
              <a:t>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408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WAT</a:t>
            </a:r>
            <a:endParaRPr lang="en-US" b="1" dirty="0" smtClean="0"/>
          </a:p>
          <a:p>
            <a:r>
              <a:rPr lang="en-US" dirty="0" err="1" smtClean="0"/>
              <a:t>Introduceer</a:t>
            </a:r>
            <a:r>
              <a:rPr lang="en-US" dirty="0" smtClean="0"/>
              <a:t> </a:t>
            </a:r>
            <a:r>
              <a:rPr lang="en-US" dirty="0" err="1" smtClean="0"/>
              <a:t>activiteit</a:t>
            </a:r>
            <a:r>
              <a:rPr lang="en-US" dirty="0" smtClean="0"/>
              <a:t> / project</a:t>
            </a:r>
          </a:p>
          <a:p>
            <a:r>
              <a:rPr lang="en-US" dirty="0" err="1" smtClean="0"/>
              <a:t>Verwachtingen</a:t>
            </a:r>
            <a:r>
              <a:rPr lang="en-US" dirty="0" smtClean="0"/>
              <a:t> over </a:t>
            </a:r>
            <a:r>
              <a:rPr lang="en-US" dirty="0" err="1" smtClean="0"/>
              <a:t>leeropbrengst</a:t>
            </a:r>
            <a:r>
              <a:rPr lang="en-US" dirty="0" smtClean="0"/>
              <a:t> </a:t>
            </a:r>
            <a:r>
              <a:rPr lang="en-US" dirty="0" err="1" smtClean="0"/>
              <a:t>verzamelen</a:t>
            </a:r>
            <a:endParaRPr lang="en-US" dirty="0" smtClean="0"/>
          </a:p>
          <a:p>
            <a:r>
              <a:rPr lang="en-US" dirty="0" err="1" smtClean="0"/>
              <a:t>Gezamenlijk</a:t>
            </a:r>
            <a:r>
              <a:rPr lang="en-US" dirty="0" smtClean="0"/>
              <a:t> </a:t>
            </a:r>
            <a:r>
              <a:rPr lang="en-US" dirty="0" err="1" smtClean="0"/>
              <a:t>leerdoelen</a:t>
            </a:r>
            <a:r>
              <a:rPr lang="en-US" dirty="0" smtClean="0"/>
              <a:t> </a:t>
            </a:r>
            <a:r>
              <a:rPr lang="en-US" dirty="0" err="1" smtClean="0"/>
              <a:t>vaststellen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HOE</a:t>
            </a:r>
            <a:endParaRPr lang="en-US" b="1" dirty="0" smtClean="0"/>
          </a:p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versie</a:t>
            </a:r>
            <a:r>
              <a:rPr lang="en-US" dirty="0" smtClean="0"/>
              <a:t> 1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lijst</a:t>
            </a:r>
            <a:r>
              <a:rPr lang="en-US" dirty="0" smtClean="0"/>
              <a:t> met </a:t>
            </a:r>
            <a:r>
              <a:rPr lang="en-US" dirty="0" err="1" smtClean="0"/>
              <a:t>leerdoelen</a:t>
            </a:r>
            <a:r>
              <a:rPr lang="en-US" dirty="0" smtClean="0"/>
              <a:t> (</a:t>
            </a:r>
            <a:r>
              <a:rPr lang="en-US" dirty="0" err="1" smtClean="0"/>
              <a:t>eenvoudig</a:t>
            </a:r>
            <a:r>
              <a:rPr lang="en-US" dirty="0" smtClean="0"/>
              <a:t>, </a:t>
            </a:r>
            <a:r>
              <a:rPr lang="en-US" dirty="0" err="1" smtClean="0"/>
              <a:t>concreet</a:t>
            </a:r>
            <a:r>
              <a:rPr lang="en-US" dirty="0" smtClean="0"/>
              <a:t>, direct)</a:t>
            </a:r>
            <a:endParaRPr lang="en-US" dirty="0" smtClean="0"/>
          </a:p>
          <a:p>
            <a:r>
              <a:rPr lang="en-US" dirty="0" err="1" smtClean="0"/>
              <a:t>Vraag</a:t>
            </a:r>
            <a:r>
              <a:rPr lang="en-US" dirty="0" smtClean="0"/>
              <a:t> </a:t>
            </a:r>
            <a:r>
              <a:rPr lang="en-US" dirty="0" err="1" smtClean="0"/>
              <a:t>leerlingen</a:t>
            </a:r>
            <a:r>
              <a:rPr lang="en-US" dirty="0" smtClean="0"/>
              <a:t> wat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verwachten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 </a:t>
            </a:r>
            <a:r>
              <a:rPr lang="en-US" dirty="0" err="1" smtClean="0"/>
              <a:t>leren</a:t>
            </a:r>
            <a:endParaRPr lang="en-US" dirty="0" smtClean="0"/>
          </a:p>
          <a:p>
            <a:r>
              <a:rPr lang="en-US" dirty="0" err="1" smtClean="0"/>
              <a:t>Vermijd</a:t>
            </a:r>
            <a:r>
              <a:rPr lang="en-US" dirty="0" smtClean="0"/>
              <a:t> </a:t>
            </a:r>
            <a:r>
              <a:rPr lang="en-US" dirty="0" err="1" smtClean="0"/>
              <a:t>aannames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far </a:t>
            </a:r>
            <a:r>
              <a:rPr lang="en-US" dirty="0" smtClean="0"/>
              <a:t>transfer</a:t>
            </a:r>
          </a:p>
          <a:p>
            <a:r>
              <a:rPr lang="en-US" dirty="0" err="1" smtClean="0"/>
              <a:t>Verzamel</a:t>
            </a:r>
            <a:r>
              <a:rPr lang="en-US" dirty="0" smtClean="0"/>
              <a:t> input </a:t>
            </a:r>
            <a:r>
              <a:rPr lang="en-US" dirty="0" err="1" smtClean="0"/>
              <a:t>leerlingen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leerdoelen</a:t>
            </a:r>
            <a:endParaRPr lang="en-US" dirty="0" smtClean="0"/>
          </a:p>
          <a:p>
            <a:r>
              <a:rPr lang="en-US" dirty="0" smtClean="0"/>
              <a:t>Pas </a:t>
            </a:r>
            <a:r>
              <a:rPr lang="en-US" dirty="0" err="1" smtClean="0"/>
              <a:t>lijst</a:t>
            </a:r>
            <a:r>
              <a:rPr lang="en-US" dirty="0" smtClean="0"/>
              <a:t> met </a:t>
            </a:r>
            <a:r>
              <a:rPr lang="en-US" dirty="0" err="1" smtClean="0"/>
              <a:t>leerdoelen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947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9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WAT</a:t>
            </a:r>
            <a:endParaRPr lang="en-US" b="1" dirty="0" smtClean="0"/>
          </a:p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leerlingen</a:t>
            </a:r>
            <a:r>
              <a:rPr lang="en-US" dirty="0" smtClean="0"/>
              <a:t> </a:t>
            </a:r>
            <a:r>
              <a:rPr lang="en-US" dirty="0" err="1" smtClean="0"/>
              <a:t>nodig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Haal</a:t>
            </a:r>
            <a:r>
              <a:rPr lang="en-US" dirty="0" smtClean="0"/>
              <a:t> </a:t>
            </a:r>
            <a:r>
              <a:rPr lang="en-US" dirty="0" err="1" smtClean="0"/>
              <a:t>voorkennis</a:t>
            </a:r>
            <a:r>
              <a:rPr lang="en-US" dirty="0" smtClean="0"/>
              <a:t> </a:t>
            </a:r>
            <a:r>
              <a:rPr lang="en-US" dirty="0" err="1" smtClean="0"/>
              <a:t>terug</a:t>
            </a:r>
            <a:endParaRPr lang="en-US" dirty="0" smtClean="0"/>
          </a:p>
          <a:p>
            <a:r>
              <a:rPr lang="en-US" dirty="0" smtClean="0"/>
              <a:t>Leg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concepten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endParaRPr lang="en-US" dirty="0" smtClean="0"/>
          </a:p>
          <a:p>
            <a:r>
              <a:rPr lang="en-US" dirty="0" smtClean="0"/>
              <a:t>Leg </a:t>
            </a:r>
            <a:r>
              <a:rPr lang="en-US" dirty="0" err="1" smtClean="0"/>
              <a:t>verbanden</a:t>
            </a:r>
            <a:r>
              <a:rPr lang="en-US" dirty="0" smtClean="0"/>
              <a:t> met </a:t>
            </a:r>
            <a:r>
              <a:rPr lang="en-US" dirty="0" err="1" smtClean="0"/>
              <a:t>bekende</a:t>
            </a:r>
            <a:r>
              <a:rPr lang="en-US" dirty="0" smtClean="0"/>
              <a:t> </a:t>
            </a:r>
            <a:r>
              <a:rPr lang="en-US" dirty="0" err="1" smtClean="0"/>
              <a:t>concepten</a:t>
            </a:r>
            <a:endParaRPr lang="en-US" dirty="0" smtClean="0"/>
          </a:p>
          <a:p>
            <a:r>
              <a:rPr lang="en-US" dirty="0" smtClean="0"/>
              <a:t>Check </a:t>
            </a:r>
            <a:r>
              <a:rPr lang="en-US" dirty="0" smtClean="0"/>
              <a:t>of </a:t>
            </a:r>
            <a:r>
              <a:rPr lang="en-US" dirty="0" err="1" smtClean="0"/>
              <a:t>leerlingen</a:t>
            </a:r>
            <a:r>
              <a:rPr lang="en-US" dirty="0" smtClean="0"/>
              <a:t> het </a:t>
            </a:r>
            <a:r>
              <a:rPr lang="en-US" dirty="0" err="1" smtClean="0"/>
              <a:t>nieuwe</a:t>
            </a:r>
            <a:r>
              <a:rPr lang="en-US" dirty="0" smtClean="0"/>
              <a:t> concept </a:t>
            </a:r>
            <a:r>
              <a:rPr lang="en-US" dirty="0" err="1" smtClean="0"/>
              <a:t>begrijpen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682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HOW</a:t>
            </a:r>
          </a:p>
          <a:p>
            <a:r>
              <a:rPr lang="en-US" dirty="0" smtClean="0"/>
              <a:t>Checklist / </a:t>
            </a:r>
            <a:r>
              <a:rPr lang="en-US" dirty="0" err="1" smtClean="0"/>
              <a:t>samenvatting</a:t>
            </a:r>
            <a:r>
              <a:rPr lang="en-US" dirty="0" smtClean="0"/>
              <a:t>/ </a:t>
            </a:r>
            <a:r>
              <a:rPr lang="en-US" dirty="0" err="1" smtClean="0"/>
              <a:t>woordenlijst</a:t>
            </a:r>
            <a:endParaRPr lang="en-US" dirty="0" smtClean="0"/>
          </a:p>
          <a:p>
            <a:r>
              <a:rPr lang="en-US" dirty="0" err="1" smtClean="0"/>
              <a:t>Aantekeningen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, </a:t>
            </a:r>
            <a:r>
              <a:rPr lang="en-US" dirty="0" err="1" smtClean="0"/>
              <a:t>klassengesprek</a:t>
            </a:r>
            <a:r>
              <a:rPr lang="en-US" dirty="0" smtClean="0"/>
              <a:t>, DDU</a:t>
            </a:r>
            <a:endParaRPr lang="en-US" dirty="0" smtClean="0"/>
          </a:p>
          <a:p>
            <a:r>
              <a:rPr lang="en-US" dirty="0" err="1" smtClean="0"/>
              <a:t>Relevante</a:t>
            </a:r>
            <a:r>
              <a:rPr lang="en-US" dirty="0" smtClean="0"/>
              <a:t> </a:t>
            </a:r>
            <a:r>
              <a:rPr lang="en-US" dirty="0" err="1" smtClean="0"/>
              <a:t>voorbeelden</a:t>
            </a:r>
            <a:endParaRPr lang="en-US" dirty="0" smtClean="0"/>
          </a:p>
          <a:p>
            <a:r>
              <a:rPr lang="en-US" dirty="0" err="1" smtClean="0"/>
              <a:t>Inoefenen</a:t>
            </a:r>
            <a:r>
              <a:rPr lang="en-US" dirty="0" smtClean="0"/>
              <a:t> </a:t>
            </a:r>
            <a:r>
              <a:rPr lang="en-US" dirty="0" err="1" smtClean="0"/>
              <a:t>nieuw</a:t>
            </a:r>
            <a:r>
              <a:rPr lang="en-US" dirty="0" smtClean="0"/>
              <a:t> concept / </a:t>
            </a:r>
            <a:r>
              <a:rPr lang="en-US" dirty="0" err="1" smtClean="0"/>
              <a:t>kennis</a:t>
            </a:r>
            <a:endParaRPr lang="en-US" dirty="0" smtClean="0"/>
          </a:p>
          <a:p>
            <a:r>
              <a:rPr lang="en-US" dirty="0" smtClean="0"/>
              <a:t>Check </a:t>
            </a:r>
            <a:r>
              <a:rPr lang="en-US" dirty="0" err="1" smtClean="0"/>
              <a:t>begrip</a:t>
            </a:r>
            <a:r>
              <a:rPr lang="en-US" dirty="0" smtClean="0"/>
              <a:t>: </a:t>
            </a:r>
            <a:r>
              <a:rPr lang="en-US" dirty="0" err="1" smtClean="0"/>
              <a:t>sleutelvragen</a:t>
            </a:r>
            <a:r>
              <a:rPr lang="en-US" dirty="0" smtClean="0"/>
              <a:t>, </a:t>
            </a:r>
            <a:r>
              <a:rPr lang="en-US" dirty="0" smtClean="0"/>
              <a:t>(</a:t>
            </a:r>
            <a:r>
              <a:rPr lang="en-US" dirty="0" err="1" smtClean="0"/>
              <a:t>formatief</a:t>
            </a:r>
            <a:r>
              <a:rPr lang="en-US" dirty="0" smtClean="0"/>
              <a:t>) </a:t>
            </a:r>
            <a:r>
              <a:rPr lang="en-US" dirty="0" err="1" smtClean="0"/>
              <a:t>evalueren</a:t>
            </a:r>
            <a:endParaRPr lang="en-US" dirty="0" smtClean="0"/>
          </a:p>
          <a:p>
            <a:r>
              <a:rPr lang="en-US" dirty="0" err="1" smtClean="0"/>
              <a:t>Basiskennis</a:t>
            </a:r>
            <a:r>
              <a:rPr lang="en-US" dirty="0" smtClean="0"/>
              <a:t>: </a:t>
            </a:r>
            <a:r>
              <a:rPr lang="en-US" dirty="0" smtClean="0"/>
              <a:t>fail / pass </a:t>
            </a:r>
            <a:r>
              <a:rPr lang="en-US" dirty="0" err="1" smtClean="0"/>
              <a:t>toets</a:t>
            </a:r>
            <a:endParaRPr lang="en-US" dirty="0" smtClean="0"/>
          </a:p>
        </p:txBody>
      </p:sp>
      <p:sp>
        <p:nvSpPr>
          <p:cNvPr id="5" name="Rechthoek: afgeronde hoeken 17">
            <a:extLst>
              <a:ext uri="{FF2B5EF4-FFF2-40B4-BE49-F238E27FC236}">
                <a16:creationId xmlns="" xmlns:a16="http://schemas.microsoft.com/office/drawing/2014/main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561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682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2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07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5182" y="593133"/>
            <a:ext cx="8068614" cy="26394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Teaching </a:t>
            </a:r>
            <a:r>
              <a:rPr lang="en-US" sz="3200" dirty="0"/>
              <a:t>is the greatest act of optimism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There </a:t>
            </a:r>
            <a:r>
              <a:rPr lang="en-US" sz="3200" dirty="0"/>
              <a:t>is no failure.  Only feedback</a:t>
            </a:r>
            <a:r>
              <a:rPr lang="en-US" sz="32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nl-NL" dirty="0"/>
          </a:p>
        </p:txBody>
      </p:sp>
      <p:pic>
        <p:nvPicPr>
          <p:cNvPr id="3074" name="Picture 2" descr="Afbeeldingsresultaat voor calvin hobbes inspirational 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7" y="0"/>
            <a:ext cx="4648245" cy="697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3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WHAT</a:t>
            </a:r>
          </a:p>
          <a:p>
            <a:r>
              <a:rPr lang="en-US" dirty="0" err="1" smtClean="0"/>
              <a:t>Definieer</a:t>
            </a:r>
            <a:r>
              <a:rPr lang="en-US" dirty="0" smtClean="0"/>
              <a:t> “can-dos</a:t>
            </a:r>
            <a:r>
              <a:rPr lang="en-US" dirty="0" smtClean="0"/>
              <a:t>” </a:t>
            </a:r>
            <a:r>
              <a:rPr lang="en-US" dirty="0" err="1" smtClean="0"/>
              <a:t>voor</a:t>
            </a:r>
            <a:r>
              <a:rPr lang="en-US" dirty="0" smtClean="0"/>
              <a:t> het project</a:t>
            </a:r>
            <a:endParaRPr lang="en-US" dirty="0" smtClean="0"/>
          </a:p>
          <a:p>
            <a:r>
              <a:rPr lang="en-US" dirty="0" err="1" smtClean="0"/>
              <a:t>Nulmeting</a:t>
            </a:r>
            <a:r>
              <a:rPr lang="en-US" dirty="0" smtClean="0"/>
              <a:t> </a:t>
            </a:r>
            <a:r>
              <a:rPr lang="en-US" dirty="0" err="1" smtClean="0"/>
              <a:t>vaardigheden</a:t>
            </a:r>
            <a:endParaRPr lang="en-US" dirty="0" smtClean="0"/>
          </a:p>
          <a:p>
            <a:r>
              <a:rPr lang="en-US" dirty="0" err="1" smtClean="0"/>
              <a:t>Bepaal</a:t>
            </a:r>
            <a:r>
              <a:rPr lang="en-US" dirty="0" smtClean="0"/>
              <a:t> </a:t>
            </a:r>
            <a:r>
              <a:rPr lang="en-US" dirty="0" err="1" smtClean="0"/>
              <a:t>succescriteria</a:t>
            </a:r>
            <a:endParaRPr lang="en-US" dirty="0" smtClean="0"/>
          </a:p>
          <a:p>
            <a:r>
              <a:rPr lang="en-US" dirty="0" err="1" smtClean="0"/>
              <a:t>Geef</a:t>
            </a:r>
            <a:r>
              <a:rPr lang="en-US" dirty="0" smtClean="0"/>
              <a:t> </a:t>
            </a:r>
            <a:r>
              <a:rPr lang="en-US" dirty="0" err="1" smtClean="0"/>
              <a:t>relevante</a:t>
            </a:r>
            <a:r>
              <a:rPr lang="en-US" dirty="0" smtClean="0"/>
              <a:t> </a:t>
            </a:r>
            <a:r>
              <a:rPr lang="en-US" dirty="0" err="1" smtClean="0"/>
              <a:t>voorbeelden</a:t>
            </a:r>
            <a:endParaRPr lang="en-US" dirty="0" smtClean="0"/>
          </a:p>
          <a:p>
            <a:r>
              <a:rPr lang="en-US" dirty="0" err="1" smtClean="0"/>
              <a:t>Oefen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383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HOW</a:t>
            </a:r>
          </a:p>
          <a:p>
            <a:r>
              <a:rPr lang="en-US" dirty="0" smtClean="0"/>
              <a:t>Checklist </a:t>
            </a:r>
            <a:r>
              <a:rPr lang="en-US" dirty="0" smtClean="0"/>
              <a:t>can-do-statements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zelfevaluatie</a:t>
            </a:r>
            <a:r>
              <a:rPr lang="en-US" dirty="0" smtClean="0">
                <a:sym typeface="Wingdings" panose="05000000000000000000" pitchFamily="2" charset="2"/>
              </a:rPr>
              <a:t> / peer feedback</a:t>
            </a:r>
            <a:endParaRPr lang="en-US" dirty="0" smtClean="0"/>
          </a:p>
          <a:p>
            <a:r>
              <a:rPr lang="en-US" dirty="0" err="1" smtClean="0"/>
              <a:t>Nulmeting</a:t>
            </a:r>
            <a:r>
              <a:rPr lang="en-US" dirty="0" smtClean="0"/>
              <a:t>: </a:t>
            </a:r>
            <a:r>
              <a:rPr lang="en-US" dirty="0" err="1" smtClean="0"/>
              <a:t>begintoets</a:t>
            </a:r>
            <a:r>
              <a:rPr lang="en-US" dirty="0" smtClean="0"/>
              <a:t> / </a:t>
            </a:r>
            <a:r>
              <a:rPr lang="en-US" dirty="0" err="1" smtClean="0"/>
              <a:t>startopdracht</a:t>
            </a:r>
            <a:endParaRPr lang="en-US" dirty="0" smtClean="0"/>
          </a:p>
          <a:p>
            <a:r>
              <a:rPr lang="en-US" dirty="0" smtClean="0"/>
              <a:t>Assessment rubric (pre-flight schedule); checklist (</a:t>
            </a:r>
            <a:r>
              <a:rPr lang="en-US" dirty="0" err="1" smtClean="0"/>
              <a:t>harde</a:t>
            </a:r>
            <a:r>
              <a:rPr lang="en-US" dirty="0" smtClean="0"/>
              <a:t> </a:t>
            </a:r>
            <a:r>
              <a:rPr lang="en-US" dirty="0" smtClean="0"/>
              <a:t>criteria)</a:t>
            </a:r>
          </a:p>
          <a:p>
            <a:r>
              <a:rPr lang="en-US" dirty="0" err="1" smtClean="0"/>
              <a:t>Laat</a:t>
            </a:r>
            <a:r>
              <a:rPr lang="en-US" dirty="0" smtClean="0"/>
              <a:t> video’s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ingeleverde</a:t>
            </a:r>
            <a:r>
              <a:rPr lang="en-US" dirty="0" smtClean="0"/>
              <a:t> </a:t>
            </a:r>
            <a:r>
              <a:rPr lang="en-US" dirty="0" err="1" smtClean="0"/>
              <a:t>opdrachten</a:t>
            </a:r>
            <a:r>
              <a:rPr lang="en-US" dirty="0" smtClean="0"/>
              <a:t> van oud-</a:t>
            </a:r>
            <a:r>
              <a:rPr lang="en-US" dirty="0" err="1" smtClean="0"/>
              <a:t>leerlingen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endParaRPr lang="en-US" dirty="0" smtClean="0"/>
          </a:p>
          <a:p>
            <a:r>
              <a:rPr lang="en-US" dirty="0" err="1" smtClean="0"/>
              <a:t>Oefen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vaardigheden</a:t>
            </a:r>
            <a:r>
              <a:rPr lang="en-US" dirty="0" smtClean="0"/>
              <a:t> </a:t>
            </a:r>
            <a:r>
              <a:rPr lang="en-US" dirty="0" err="1" smtClean="0"/>
              <a:t>doelgericht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6" name="Rechthoek: afgeronde hoeken 20">
            <a:extLst>
              <a:ext uri="{FF2B5EF4-FFF2-40B4-BE49-F238E27FC236}">
                <a16:creationId xmlns="" xmlns:a16="http://schemas.microsoft.com/office/drawing/2014/main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473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473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028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WHAT</a:t>
            </a:r>
          </a:p>
          <a:p>
            <a:r>
              <a:rPr lang="en-US" dirty="0" smtClean="0"/>
              <a:t>Project / </a:t>
            </a:r>
            <a:r>
              <a:rPr lang="en-US" dirty="0" err="1" smtClean="0"/>
              <a:t>lessenserie</a:t>
            </a:r>
            <a:endParaRPr lang="en-US" dirty="0" smtClean="0"/>
          </a:p>
          <a:p>
            <a:r>
              <a:rPr lang="en-US" dirty="0" smtClean="0"/>
              <a:t>Blended learning: online &amp; offline; </a:t>
            </a:r>
            <a:r>
              <a:rPr lang="en-US" dirty="0" err="1" smtClean="0"/>
              <a:t>individueel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r>
              <a:rPr lang="en-US" dirty="0" smtClean="0"/>
              <a:t> + </a:t>
            </a:r>
            <a:r>
              <a:rPr lang="en-US" dirty="0" err="1" smtClean="0"/>
              <a:t>samenwerking</a:t>
            </a:r>
            <a:endParaRPr lang="en-US" dirty="0" smtClean="0"/>
          </a:p>
          <a:p>
            <a:r>
              <a:rPr lang="en-US" dirty="0" err="1" smtClean="0"/>
              <a:t>Heldere</a:t>
            </a:r>
            <a:r>
              <a:rPr lang="en-US" dirty="0" smtClean="0"/>
              <a:t>, </a:t>
            </a:r>
            <a:r>
              <a:rPr lang="en-US" dirty="0" err="1" smtClean="0"/>
              <a:t>aansprekende</a:t>
            </a:r>
            <a:r>
              <a:rPr lang="en-US" dirty="0" smtClean="0"/>
              <a:t>, </a:t>
            </a:r>
            <a:r>
              <a:rPr lang="en-US" dirty="0" smtClean="0"/>
              <a:t>open-end </a:t>
            </a:r>
            <a:r>
              <a:rPr lang="en-US" dirty="0" err="1" smtClean="0"/>
              <a:t>opdrachten</a:t>
            </a:r>
            <a:endParaRPr lang="en-US" dirty="0" smtClean="0"/>
          </a:p>
          <a:p>
            <a:r>
              <a:rPr lang="en-US" dirty="0" err="1" smtClean="0"/>
              <a:t>Trapsgewijze</a:t>
            </a:r>
            <a:r>
              <a:rPr lang="en-US" dirty="0" smtClean="0"/>
              <a:t> </a:t>
            </a:r>
            <a:r>
              <a:rPr lang="en-US" dirty="0" err="1" smtClean="0"/>
              <a:t>uitwerkingen</a:t>
            </a:r>
            <a:r>
              <a:rPr lang="en-US" dirty="0" smtClean="0"/>
              <a:t> / </a:t>
            </a:r>
            <a:r>
              <a:rPr lang="en-US" dirty="0" err="1" smtClean="0"/>
              <a:t>stappenplanne</a:t>
            </a:r>
            <a:r>
              <a:rPr lang="en-US" dirty="0" err="1"/>
              <a:t>n</a:t>
            </a:r>
            <a:endParaRPr lang="en-US" dirty="0" smtClean="0"/>
          </a:p>
          <a:p>
            <a:r>
              <a:rPr lang="en-US" dirty="0" err="1" smtClean="0"/>
              <a:t>Opklimmende</a:t>
            </a:r>
            <a:r>
              <a:rPr lang="en-US" dirty="0" smtClean="0"/>
              <a:t> </a:t>
            </a:r>
            <a:r>
              <a:rPr lang="en-US" dirty="0" err="1" smtClean="0"/>
              <a:t>complexiteit</a:t>
            </a:r>
            <a:r>
              <a:rPr lang="en-US" dirty="0" smtClean="0"/>
              <a:t> / </a:t>
            </a:r>
            <a:r>
              <a:rPr lang="en-US" dirty="0" err="1" smtClean="0"/>
              <a:t>cumulatieve</a:t>
            </a:r>
            <a:r>
              <a:rPr lang="en-US" dirty="0" smtClean="0"/>
              <a:t> </a:t>
            </a:r>
            <a:r>
              <a:rPr lang="en-US" dirty="0" err="1" smtClean="0"/>
              <a:t>opdrachten</a:t>
            </a:r>
            <a:endParaRPr lang="en-US" dirty="0" smtClean="0"/>
          </a:p>
          <a:p>
            <a:r>
              <a:rPr lang="en-US" dirty="0" smtClean="0"/>
              <a:t>Feedback + </a:t>
            </a:r>
            <a:r>
              <a:rPr lang="en-US" dirty="0" err="1" smtClean="0"/>
              <a:t>verbeteren</a:t>
            </a:r>
            <a:endParaRPr lang="en-US" dirty="0" smtClean="0"/>
          </a:p>
          <a:p>
            <a:r>
              <a:rPr lang="en-US" dirty="0" err="1" smtClean="0"/>
              <a:t>Uitdagende</a:t>
            </a:r>
            <a:r>
              <a:rPr lang="en-US" dirty="0" smtClean="0"/>
              <a:t> </a:t>
            </a:r>
            <a:r>
              <a:rPr lang="en-US" dirty="0" err="1" smtClean="0"/>
              <a:t>eindopdrachten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7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772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0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HOW</a:t>
            </a:r>
          </a:p>
          <a:p>
            <a:r>
              <a:rPr lang="en-US" dirty="0" smtClean="0"/>
              <a:t>Poetry project / Presentation Skills / Essay Writing </a:t>
            </a:r>
          </a:p>
          <a:p>
            <a:r>
              <a:rPr lang="en-US" dirty="0" smtClean="0"/>
              <a:t>Pairs / groups; individual &amp; collective tasks</a:t>
            </a:r>
          </a:p>
          <a:p>
            <a:r>
              <a:rPr lang="en-US" dirty="0" smtClean="0"/>
              <a:t>Very clear guidelines; student autonomy in content / subject choice</a:t>
            </a:r>
          </a:p>
          <a:p>
            <a:r>
              <a:rPr lang="en-US" dirty="0" smtClean="0"/>
              <a:t>Worked examples: step-by-step </a:t>
            </a:r>
            <a:r>
              <a:rPr lang="en-US" dirty="0"/>
              <a:t>solution to a problem or task</a:t>
            </a:r>
            <a:endParaRPr lang="en-US" dirty="0" smtClean="0"/>
          </a:p>
          <a:p>
            <a:r>
              <a:rPr lang="en-US" dirty="0" smtClean="0"/>
              <a:t>Scaffolding: </a:t>
            </a:r>
            <a:r>
              <a:rPr lang="en-US" dirty="0"/>
              <a:t>teachers model or demonstrate how to solve a problem, and then step back, offering support as needed</a:t>
            </a:r>
            <a:endParaRPr lang="en-US" dirty="0" smtClean="0"/>
          </a:p>
          <a:p>
            <a:r>
              <a:rPr lang="en-US" dirty="0" smtClean="0"/>
              <a:t>General, repeated tasks + additions (cumulative / specific)</a:t>
            </a:r>
          </a:p>
          <a:p>
            <a:r>
              <a:rPr lang="en-US" dirty="0" smtClean="0"/>
              <a:t>Final tasks show acquired skills + required knowledge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5" name="Rechthoek: afgeronde hoeken 19">
            <a:extLst>
              <a:ext uri="{FF2B5EF4-FFF2-40B4-BE49-F238E27FC236}">
                <a16:creationId xmlns="" xmlns:a16="http://schemas.microsoft.com/office/drawing/2014/main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319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nl-NL" sz="28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Assignment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319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5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42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WHAT &amp; HOW</a:t>
            </a:r>
          </a:p>
          <a:p>
            <a:r>
              <a:rPr lang="en-US" dirty="0" err="1" smtClean="0"/>
              <a:t>Lessenserie</a:t>
            </a:r>
            <a:r>
              <a:rPr lang="en-US" dirty="0" smtClean="0"/>
              <a:t>: </a:t>
            </a:r>
            <a:r>
              <a:rPr lang="en-US" dirty="0" smtClean="0"/>
              <a:t>info &amp; feedback </a:t>
            </a:r>
            <a:r>
              <a:rPr lang="en-US" dirty="0" smtClean="0"/>
              <a:t>op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progressie</a:t>
            </a:r>
            <a:endParaRPr lang="en-US" dirty="0" smtClean="0"/>
          </a:p>
          <a:p>
            <a:r>
              <a:rPr lang="en-US" dirty="0" smtClean="0"/>
              <a:t>Blended learning: online &amp; offline; </a:t>
            </a:r>
            <a:r>
              <a:rPr lang="en-US" dirty="0" err="1" smtClean="0"/>
              <a:t>individueel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r>
              <a:rPr lang="en-US" dirty="0" smtClean="0"/>
              <a:t> + </a:t>
            </a:r>
            <a:r>
              <a:rPr lang="en-US" dirty="0" err="1" smtClean="0"/>
              <a:t>samenwerking</a:t>
            </a:r>
            <a:endParaRPr lang="en-US" dirty="0" smtClean="0"/>
          </a:p>
          <a:p>
            <a:r>
              <a:rPr lang="en-US" dirty="0" err="1" smtClean="0"/>
              <a:t>Opdrachten</a:t>
            </a:r>
            <a:r>
              <a:rPr lang="en-US" dirty="0" smtClean="0"/>
              <a:t> in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buiten</a:t>
            </a:r>
            <a:r>
              <a:rPr lang="en-US" dirty="0" smtClean="0"/>
              <a:t> de </a:t>
            </a:r>
            <a:r>
              <a:rPr lang="en-US" dirty="0" err="1" smtClean="0"/>
              <a:t>klas</a:t>
            </a:r>
            <a:endParaRPr lang="en-US" dirty="0" smtClean="0"/>
          </a:p>
          <a:p>
            <a:r>
              <a:rPr lang="en-US" dirty="0" err="1" smtClean="0"/>
              <a:t>Eerlingen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werk</a:t>
            </a:r>
            <a:r>
              <a:rPr lang="en-US" dirty="0" smtClean="0"/>
              <a:t>; docent = </a:t>
            </a:r>
            <a:r>
              <a:rPr lang="en-US" dirty="0" err="1" smtClean="0"/>
              <a:t>gids</a:t>
            </a:r>
            <a:r>
              <a:rPr lang="en-US" dirty="0" smtClean="0"/>
              <a:t>, </a:t>
            </a:r>
            <a:r>
              <a:rPr lang="en-US" dirty="0" err="1" smtClean="0"/>
              <a:t>controleur</a:t>
            </a:r>
            <a:r>
              <a:rPr lang="en-US" dirty="0" smtClean="0"/>
              <a:t>, coach</a:t>
            </a:r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Docent </a:t>
            </a:r>
            <a:r>
              <a:rPr lang="en-US" b="1" i="1" dirty="0" err="1" smtClean="0"/>
              <a:t>stelt</a:t>
            </a:r>
            <a:r>
              <a:rPr lang="en-US" b="1" i="1" dirty="0" smtClean="0"/>
              <a:t> </a:t>
            </a:r>
            <a:r>
              <a:rPr lang="en-US" b="1" i="1" dirty="0" err="1" smtClean="0"/>
              <a:t>doorlopend</a:t>
            </a:r>
            <a:r>
              <a:rPr lang="en-US" b="1" i="1" dirty="0" smtClean="0"/>
              <a:t> </a:t>
            </a:r>
            <a:r>
              <a:rPr lang="en-US" b="1" i="1" dirty="0" err="1" smtClean="0"/>
              <a:t>vragen</a:t>
            </a:r>
            <a:endParaRPr lang="en-US" b="1" i="1" dirty="0" smtClean="0"/>
          </a:p>
          <a:p>
            <a:r>
              <a:rPr lang="en-US" b="1" i="1" dirty="0" err="1" smtClean="0"/>
              <a:t>Samenwerking</a:t>
            </a:r>
            <a:r>
              <a:rPr lang="en-US" b="1" i="1" dirty="0" smtClean="0"/>
              <a:t> ≠ het </a:t>
            </a:r>
            <a:r>
              <a:rPr lang="en-US" b="1" i="1" dirty="0" err="1" smtClean="0"/>
              <a:t>werk</a:t>
            </a:r>
            <a:r>
              <a:rPr lang="en-US" b="1" i="1" dirty="0" smtClean="0"/>
              <a:t> </a:t>
            </a:r>
            <a:r>
              <a:rPr lang="en-US" b="1" i="1" dirty="0" err="1" smtClean="0"/>
              <a:t>verdelen</a:t>
            </a:r>
            <a:endParaRPr lang="en-US" b="1" i="1" dirty="0" smtClean="0"/>
          </a:p>
          <a:p>
            <a:r>
              <a:rPr lang="en-US" b="1" i="1" dirty="0" smtClean="0"/>
              <a:t>De </a:t>
            </a:r>
            <a:r>
              <a:rPr lang="en-US" b="1" i="1" dirty="0" err="1" smtClean="0"/>
              <a:t>vorm</a:t>
            </a:r>
            <a:r>
              <a:rPr lang="en-US" b="1" i="1" dirty="0" smtClean="0"/>
              <a:t> van de </a:t>
            </a:r>
            <a:r>
              <a:rPr lang="en-US" b="1" i="1" dirty="0" err="1" smtClean="0"/>
              <a:t>opdracht</a:t>
            </a:r>
            <a:r>
              <a:rPr lang="en-US" b="1" i="1" dirty="0" smtClean="0"/>
              <a:t> </a:t>
            </a:r>
            <a:r>
              <a:rPr lang="en-US" b="1" i="1" dirty="0" err="1" smtClean="0"/>
              <a:t>staat</a:t>
            </a:r>
            <a:r>
              <a:rPr lang="en-US" b="1" i="1" dirty="0" smtClean="0"/>
              <a:t> vast; de </a:t>
            </a:r>
            <a:r>
              <a:rPr lang="en-US" b="1" i="1" dirty="0" err="1" smtClean="0"/>
              <a:t>inhoud</a:t>
            </a:r>
            <a:r>
              <a:rPr lang="en-US" b="1" i="1" dirty="0" smtClean="0"/>
              <a:t> is </a:t>
            </a:r>
            <a:r>
              <a:rPr lang="en-US" b="1" i="1" dirty="0" err="1" smtClean="0"/>
              <a:t>rijk</a:t>
            </a:r>
            <a:r>
              <a:rPr lang="en-US" b="1" i="1" dirty="0" smtClean="0">
                <a:sym typeface="Wingdings" panose="05000000000000000000" pitchFamily="2" charset="2"/>
              </a:rPr>
              <a:t> </a:t>
            </a:r>
            <a:r>
              <a:rPr lang="en-US" b="1" i="1" dirty="0" err="1" smtClean="0">
                <a:sym typeface="Wingdings" panose="05000000000000000000" pitchFamily="2" charset="2"/>
              </a:rPr>
              <a:t>autonomie</a:t>
            </a:r>
            <a:r>
              <a:rPr lang="en-US" b="1" i="1" dirty="0" smtClean="0">
                <a:sym typeface="Wingdings" panose="05000000000000000000" pitchFamily="2" charset="2"/>
              </a:rPr>
              <a:t>.</a:t>
            </a:r>
            <a:endParaRPr lang="en-US" b="1" i="1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5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400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521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WAT </a:t>
            </a:r>
            <a:r>
              <a:rPr lang="en-US" b="1" dirty="0" smtClean="0"/>
              <a:t>&amp; </a:t>
            </a:r>
            <a:r>
              <a:rPr lang="en-US" b="1" dirty="0" smtClean="0"/>
              <a:t>HOE: </a:t>
            </a:r>
            <a:r>
              <a:rPr lang="en-US" b="1" dirty="0" err="1" smtClean="0"/>
              <a:t>formatieve</a:t>
            </a:r>
            <a:r>
              <a:rPr lang="en-US" b="1" dirty="0" smtClean="0"/>
              <a:t> </a:t>
            </a:r>
            <a:r>
              <a:rPr lang="en-US" b="1" dirty="0" err="1" smtClean="0"/>
              <a:t>evaluatie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Self-assessment </a:t>
            </a:r>
            <a:r>
              <a:rPr lang="en-US" dirty="0" err="1" smtClean="0"/>
              <a:t>leerlingen</a:t>
            </a:r>
            <a:r>
              <a:rPr lang="en-US" dirty="0" smtClean="0"/>
              <a:t>		}	 Hard criteria</a:t>
            </a:r>
          </a:p>
          <a:p>
            <a:r>
              <a:rPr lang="en-US" dirty="0" err="1" smtClean="0"/>
              <a:t>Evaluatie</a:t>
            </a:r>
            <a:r>
              <a:rPr lang="en-US" dirty="0" smtClean="0"/>
              <a:t>: </a:t>
            </a:r>
            <a:r>
              <a:rPr lang="en-US" dirty="0" err="1" smtClean="0"/>
              <a:t>leerling</a:t>
            </a:r>
            <a:r>
              <a:rPr lang="en-US" dirty="0" err="1" smtClean="0"/>
              <a:t>presentatie</a:t>
            </a:r>
            <a:r>
              <a:rPr lang="en-US" dirty="0" smtClean="0"/>
              <a:t>		}</a:t>
            </a:r>
            <a:r>
              <a:rPr lang="en-US" dirty="0" smtClean="0"/>
              <a:t>	 Checklist</a:t>
            </a:r>
          </a:p>
          <a:p>
            <a:r>
              <a:rPr lang="en-US" dirty="0" smtClean="0"/>
              <a:t>Peer assessment				}	 Rubric</a:t>
            </a:r>
          </a:p>
          <a:p>
            <a:r>
              <a:rPr lang="en-US" dirty="0" smtClean="0"/>
              <a:t>Assessment </a:t>
            </a:r>
            <a:r>
              <a:rPr lang="en-US" dirty="0" smtClean="0"/>
              <a:t>door </a:t>
            </a:r>
            <a:r>
              <a:rPr lang="en-US" dirty="0" err="1" smtClean="0"/>
              <a:t>leraar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Formatieve</a:t>
            </a:r>
            <a:r>
              <a:rPr lang="en-US" b="1" dirty="0" smtClean="0"/>
              <a:t> </a:t>
            </a:r>
            <a:r>
              <a:rPr lang="en-US" b="1" dirty="0" err="1" smtClean="0"/>
              <a:t>evaluatie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ym typeface="Wingdings" panose="05000000000000000000" pitchFamily="2" charset="2"/>
              </a:rPr>
              <a:t>feedback; pass / fail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9" name="Rechthoek: afgeronde hoeken 18">
            <a:extLst>
              <a:ext uri="{FF2B5EF4-FFF2-40B4-BE49-F238E27FC236}">
                <a16:creationId xmlns="" xmlns:a16="http://schemas.microsoft.com/office/drawing/2014/main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553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7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77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Theorie</a:t>
            </a:r>
            <a:endParaRPr lang="nl-NL" dirty="0"/>
          </a:p>
        </p:txBody>
      </p:sp>
      <p:pic>
        <p:nvPicPr>
          <p:cNvPr id="4098" name="Picture 2" descr="Afbeeldingsresultaat voor calvin hobbes theor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338541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6F1668F-D519-4E1A-B0B6-0945378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Feedback-cultuur: wat?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3F860B5-84EF-4BE3-992C-524FC1EC2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3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/>
              <a:t>DROP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000" b="1" dirty="0"/>
              <a:t>Doel</a:t>
            </a:r>
            <a:r>
              <a:rPr lang="nl-NL" sz="3000" dirty="0"/>
              <a:t>: 	continue ontwikkeling</a:t>
            </a:r>
          </a:p>
          <a:p>
            <a:pPr marL="0" indent="0">
              <a:buNone/>
            </a:pPr>
            <a:r>
              <a:rPr lang="nl-NL" sz="3000" b="1" dirty="0"/>
              <a:t>Routine</a:t>
            </a:r>
            <a:r>
              <a:rPr lang="nl-NL" sz="3000" dirty="0"/>
              <a:t>: 	oefen gewoontes in; </a:t>
            </a:r>
            <a:r>
              <a:rPr lang="nl-NL" sz="3000" dirty="0">
                <a:sym typeface="Wingdings" panose="05000000000000000000" pitchFamily="2" charset="2"/>
              </a:rPr>
              <a:t>structurele, regelmatige feedback</a:t>
            </a:r>
          </a:p>
          <a:p>
            <a:pPr marL="0" indent="0">
              <a:buNone/>
            </a:pPr>
            <a:r>
              <a:rPr lang="nl-NL" sz="3000" b="1" dirty="0" err="1"/>
              <a:t>Organise</a:t>
            </a:r>
            <a:r>
              <a:rPr lang="nl-NL" sz="3000" b="1" dirty="0"/>
              <a:t>: 	</a:t>
            </a:r>
            <a:r>
              <a:rPr lang="nl-NL" sz="3000" dirty="0"/>
              <a:t>Heldere leerdoelen / leerproces / succescriteria</a:t>
            </a:r>
          </a:p>
          <a:p>
            <a:pPr marL="0" indent="0">
              <a:buNone/>
            </a:pPr>
            <a:r>
              <a:rPr lang="nl-NL" sz="3000" b="1" dirty="0"/>
              <a:t>Praktijk: 	</a:t>
            </a:r>
            <a:r>
              <a:rPr lang="nl-NL" sz="3000" dirty="0"/>
              <a:t>stel vragen en beantwoord ze; bevestig; vat samen</a:t>
            </a:r>
            <a:endParaRPr lang="nl-NL" sz="3000" b="1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2320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9C21FD-5D8A-4A16-9B4C-05FFC0BA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Feedback: hoe?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xmlns="" id="{94C982A0-0205-4EC0-A617-6728D1A12243}"/>
              </a:ext>
            </a:extLst>
          </p:cNvPr>
          <p:cNvSpPr/>
          <p:nvPr/>
        </p:nvSpPr>
        <p:spPr>
          <a:xfrm>
            <a:off x="4572224" y="2989854"/>
            <a:ext cx="3047551" cy="3092292"/>
          </a:xfrm>
          <a:prstGeom prst="roundRect">
            <a:avLst/>
          </a:prstGeom>
          <a:solidFill>
            <a:srgbClr val="4254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3600" dirty="0"/>
              <a:t>Proces</a:t>
            </a:r>
          </a:p>
          <a:p>
            <a:r>
              <a:rPr lang="nl-NL" sz="3600" dirty="0"/>
              <a:t>Product</a:t>
            </a:r>
          </a:p>
          <a:p>
            <a:r>
              <a:rPr lang="nl-NL" sz="3600" dirty="0"/>
              <a:t>Progressie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xmlns="" id="{1903C4FB-0B91-4953-9E46-D8B622E7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89854"/>
            <a:ext cx="3214254" cy="3092292"/>
          </a:xfrm>
          <a:prstGeom prst="roundRect">
            <a:avLst/>
          </a:prstGeom>
          <a:solidFill>
            <a:srgbClr val="4254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Feed</a:t>
            </a:r>
          </a:p>
          <a:p>
            <a:pPr marL="0" indent="0">
              <a:buNone/>
            </a:pPr>
            <a:r>
              <a:rPr lang="nl-NL" sz="3600" dirty="0"/>
              <a:t>       -up</a:t>
            </a:r>
          </a:p>
          <a:p>
            <a:pPr marL="0" indent="0">
              <a:buNone/>
            </a:pPr>
            <a:r>
              <a:rPr lang="nl-NL" sz="3600" dirty="0"/>
              <a:t>       -back</a:t>
            </a:r>
          </a:p>
          <a:p>
            <a:pPr marL="0" indent="0">
              <a:buNone/>
            </a:pPr>
            <a:r>
              <a:rPr lang="nl-NL" sz="3600" dirty="0"/>
              <a:t>       -forward</a:t>
            </a:r>
          </a:p>
          <a:p>
            <a:pPr algn="ctr"/>
            <a:endParaRPr lang="nl-NL" sz="36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8C775620-BFF6-44A9-86A8-EA62C41801ED}"/>
              </a:ext>
            </a:extLst>
          </p:cNvPr>
          <p:cNvSpPr txBox="1"/>
          <p:nvPr/>
        </p:nvSpPr>
        <p:spPr>
          <a:xfrm>
            <a:off x="838200" y="1607994"/>
            <a:ext cx="67815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/>
              <a:t>Vragen, niet ongevraagd geven</a:t>
            </a:r>
          </a:p>
          <a:p>
            <a:r>
              <a:rPr lang="nl-NL" sz="3200" i="1" dirty="0"/>
              <a:t>Normaal, veilig en opbouwend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B7446666-70CA-4DB8-A160-17BE8812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070" y="523804"/>
            <a:ext cx="4045328" cy="402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31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CB45C5F-2089-4069-A4E1-C3865D39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feedback-cultuur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FCAD877-65E2-4B0C-880E-7CCDB634D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nl-NL" sz="3100" dirty="0"/>
              <a:t>Om feedback vragen is normaal</a:t>
            </a:r>
          </a:p>
          <a:p>
            <a:r>
              <a:rPr lang="nl-NL" sz="3100" dirty="0"/>
              <a:t>Focus: persoonlijke ontwikkeling / groei</a:t>
            </a:r>
          </a:p>
          <a:p>
            <a:r>
              <a:rPr lang="nl-NL" sz="3100" dirty="0"/>
              <a:t>Regelmatige, georganiseerde, bilaterale FB</a:t>
            </a:r>
          </a:p>
          <a:p>
            <a:r>
              <a:rPr lang="nl-NL" sz="3100" dirty="0"/>
              <a:t>Wederzijdsheid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6146" name="Picture 2" descr="Afbeeldingsresultaat voor start met waarom">
            <a:extLst>
              <a:ext uri="{FF2B5EF4-FFF2-40B4-BE49-F238E27FC236}">
                <a16:creationId xmlns:a16="http://schemas.microsoft.com/office/drawing/2014/main" xmlns="" id="{374E8630-88EC-486B-A115-74181A159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444" y="3016251"/>
            <a:ext cx="3581720" cy="341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1161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AEE79F6-DD6A-4424-9224-78F37CF15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Feedback-cultuur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A86B046-2C71-4730-896A-6F9CF4EDA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600" b="1" dirty="0"/>
              <a:t>WIE</a:t>
            </a:r>
            <a:r>
              <a:rPr lang="nl-NL" sz="3600" dirty="0"/>
              <a:t>		Betrokkenheid, motivatie, leren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b="1" dirty="0"/>
              <a:t>HOE</a:t>
            </a:r>
            <a:r>
              <a:rPr lang="nl-NL" sz="3600" dirty="0"/>
              <a:t>		Voorbeeldfunctie, gezamenlijk doel, 				         wederzijdsheid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b="1" dirty="0"/>
              <a:t>WAT</a:t>
            </a:r>
            <a:r>
              <a:rPr lang="nl-NL" sz="3600" dirty="0"/>
              <a:t>		DROP: doelen, routines, organisatie, praktijk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b="1" dirty="0"/>
              <a:t>WIE</a:t>
            </a:r>
            <a:r>
              <a:rPr lang="nl-NL" sz="3600" dirty="0"/>
              <a:t>		Alle betrokkenen, te beginnen met de docent</a:t>
            </a:r>
          </a:p>
        </p:txBody>
      </p:sp>
    </p:spTree>
    <p:extLst>
      <p:ext uri="{BB962C8B-B14F-4D97-AF65-F5344CB8AC3E}">
        <p14:creationId xmlns:p14="http://schemas.microsoft.com/office/powerpoint/2010/main" val="1446491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9C21FD-5D8A-4A16-9B4C-05FFC0BA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Principes (ABCD)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xmlns="" id="{94C982A0-0205-4EC0-A617-6728D1A12243}"/>
              </a:ext>
            </a:extLst>
          </p:cNvPr>
          <p:cNvSpPr/>
          <p:nvPr/>
        </p:nvSpPr>
        <p:spPr>
          <a:xfrm>
            <a:off x="6636776" y="2061599"/>
            <a:ext cx="3923070" cy="3749265"/>
          </a:xfrm>
          <a:prstGeom prst="roundRect">
            <a:avLst/>
          </a:prstGeom>
          <a:solidFill>
            <a:srgbClr val="4254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3200" dirty="0"/>
              <a:t>Proces:</a:t>
            </a:r>
          </a:p>
          <a:p>
            <a:endParaRPr lang="nl-NL" sz="3200" b="1" dirty="0"/>
          </a:p>
          <a:p>
            <a:r>
              <a:rPr lang="nl-NL" sz="3200" dirty="0"/>
              <a:t>Continu</a:t>
            </a:r>
          </a:p>
          <a:p>
            <a:r>
              <a:rPr lang="nl-NL" sz="3200" dirty="0"/>
              <a:t>Consistent</a:t>
            </a:r>
          </a:p>
          <a:p>
            <a:r>
              <a:rPr lang="nl-NL" sz="3200" dirty="0"/>
              <a:t>Duidelijk</a:t>
            </a:r>
          </a:p>
          <a:p>
            <a:r>
              <a:rPr lang="nl-NL" sz="3200" dirty="0"/>
              <a:t>Doelgericht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xmlns="" id="{1903C4FB-0B91-4953-9E46-D8B622E7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61601"/>
            <a:ext cx="4052455" cy="3749264"/>
          </a:xfrm>
          <a:prstGeom prst="roundRect">
            <a:avLst/>
          </a:prstGeom>
          <a:solidFill>
            <a:srgbClr val="4254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500" dirty="0"/>
              <a:t>Mensen:</a:t>
            </a:r>
          </a:p>
          <a:p>
            <a:pPr marL="0" indent="0">
              <a:buNone/>
            </a:pPr>
            <a:endParaRPr lang="nl-NL" sz="3500" dirty="0"/>
          </a:p>
          <a:p>
            <a:pPr marL="0" indent="0">
              <a:buNone/>
            </a:pPr>
            <a:r>
              <a:rPr lang="nl-NL" sz="3500" dirty="0"/>
              <a:t>Actief</a:t>
            </a:r>
          </a:p>
          <a:p>
            <a:pPr marL="0" indent="0">
              <a:buNone/>
            </a:pPr>
            <a:r>
              <a:rPr lang="nl-NL" sz="3500" dirty="0"/>
              <a:t>Autonoom</a:t>
            </a:r>
          </a:p>
          <a:p>
            <a:pPr marL="0" indent="0">
              <a:buNone/>
            </a:pPr>
            <a:r>
              <a:rPr lang="nl-NL" sz="3500" dirty="0"/>
              <a:t>Betrokken</a:t>
            </a:r>
          </a:p>
          <a:p>
            <a:pPr marL="0" indent="0">
              <a:buNone/>
            </a:pPr>
            <a:r>
              <a:rPr lang="nl-NL" sz="3500" dirty="0"/>
              <a:t>Bevlogen</a:t>
            </a:r>
          </a:p>
          <a:p>
            <a:pPr algn="ctr"/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7958256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FB14F2-E809-434E-A43D-72F0809D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nl-NL" dirty="0" smtClean="0"/>
              <a:t>Fase 1: begrip</a:t>
            </a:r>
            <a:endParaRPr lang="nl-NL" dirty="0"/>
          </a:p>
        </p:txBody>
      </p:sp>
      <p:sp>
        <p:nvSpPr>
          <p:cNvPr id="48" name="Rechthoek: afgeronde hoeken 11">
            <a:extLst>
              <a:ext uri="{FF2B5EF4-FFF2-40B4-BE49-F238E27FC236}">
                <a16:creationId xmlns:a16="http://schemas.microsoft.com/office/drawing/2014/main" xmlns="" id="{57B25CE3-AE71-48EE-8C41-4A4A706C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44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hthoek: afgeronde hoeken 15">
            <a:extLst>
              <a:ext uri="{FF2B5EF4-FFF2-40B4-BE49-F238E27FC236}">
                <a16:creationId xmlns:a16="http://schemas.microsoft.com/office/drawing/2014/main" xmlns="" id="{7DDBFCFF-DBA2-4A8F-82BC-83D77C044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5586396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hthoek: afgeronde hoeken 16">
            <a:extLst>
              <a:ext uri="{FF2B5EF4-FFF2-40B4-BE49-F238E27FC236}">
                <a16:creationId xmlns:a16="http://schemas.microsoft.com/office/drawing/2014/main" xmlns="" id="{0FE8AE6B-7B01-4BD6-86F9-0AD9F126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48" y="1221089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Leerdoelen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hthoek: afgeronde hoeken 17">
            <a:extLst>
              <a:ext uri="{FF2B5EF4-FFF2-40B4-BE49-F238E27FC236}">
                <a16:creationId xmlns:a16="http://schemas.microsoft.com/office/drawing/2014/main" xmlns="" id="{B5AD6810-94F8-45BE-B863-ECC8216CB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2316812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hthoek: afgeronde hoeken 18">
            <a:extLst>
              <a:ext uri="{FF2B5EF4-FFF2-40B4-BE49-F238E27FC236}">
                <a16:creationId xmlns:a16="http://schemas.microsoft.com/office/drawing/2014/main" xmlns="" id="{ADB2E770-3118-478E-9B13-B82A4784C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956" y="4490673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hthoek: afgeronde hoeken 19">
            <a:extLst>
              <a:ext uri="{FF2B5EF4-FFF2-40B4-BE49-F238E27FC236}">
                <a16:creationId xmlns:a16="http://schemas.microsoft.com/office/drawing/2014/main" xmlns="" id="{E57A6D4D-1966-41FB-9E7A-4DFB2CE1D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598" y="4493572"/>
            <a:ext cx="2908304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hthoek: afgeronde hoeken 20">
            <a:extLst>
              <a:ext uri="{FF2B5EF4-FFF2-40B4-BE49-F238E27FC236}">
                <a16:creationId xmlns:a16="http://schemas.microsoft.com/office/drawing/2014/main" xmlns="" id="{C7C6F1D0-A986-4821-9F66-25BEADED7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2" y="3412535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8EAADB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82">
            <a:extLst>
              <a:ext uri="{FF2B5EF4-FFF2-40B4-BE49-F238E27FC236}">
                <a16:creationId xmlns:a16="http://schemas.microsoft.com/office/drawing/2014/main" xmlns="" id="{3AB72F01-6571-4ECB-920F-E00ABB9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1731818"/>
            <a:ext cx="2438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7" name="Rectangle 91">
            <a:extLst>
              <a:ext uri="{FF2B5EF4-FFF2-40B4-BE49-F238E27FC236}">
                <a16:creationId xmlns:a16="http://schemas.microsoft.com/office/drawing/2014/main" xmlns="" id="{F7329550-8D84-4B03-A83D-E01DC5A86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745" y="2189018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2155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Fouten</a:t>
            </a:r>
            <a:r>
              <a:rPr lang="en-US" dirty="0" smtClean="0"/>
              <a:t> </a:t>
            </a:r>
            <a:r>
              <a:rPr lang="en-US" dirty="0" err="1" smtClean="0"/>
              <a:t>verbeteren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docent </a:t>
            </a:r>
            <a:r>
              <a:rPr lang="en-US" dirty="0" err="1" smtClean="0"/>
              <a:t>signaleert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&amp; </a:t>
            </a:r>
            <a:r>
              <a:rPr lang="en-US" dirty="0" err="1" smtClean="0"/>
              <a:t>geeft</a:t>
            </a:r>
            <a:r>
              <a:rPr lang="en-US" dirty="0" smtClean="0"/>
              <a:t> feedback</a:t>
            </a:r>
            <a:endParaRPr lang="en-US" dirty="0" smtClean="0"/>
          </a:p>
          <a:p>
            <a:r>
              <a:rPr lang="en-US" dirty="0" err="1" smtClean="0"/>
              <a:t>Leerling</a:t>
            </a:r>
            <a:r>
              <a:rPr lang="en-US" dirty="0" smtClean="0"/>
              <a:t> </a:t>
            </a:r>
            <a:r>
              <a:rPr lang="en-US" dirty="0" err="1" smtClean="0"/>
              <a:t>verbetert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Rechthoek: afgeronde hoeken 14">
            <a:extLst>
              <a:ext uri="{FF2B5EF4-FFF2-40B4-BE49-F238E27FC236}">
                <a16:creationId xmlns="" xmlns:a16="http://schemas.microsoft.com/office/drawing/2014/main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11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Adjustment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hthoek: afgeronde hoeken 14">
            <a:extLst>
              <a:ext uri="{FF2B5EF4-FFF2-40B4-BE49-F238E27FC236}">
                <a16:creationId xmlns:a16="http://schemas.microsoft.com/office/drawing/2014/main" xmlns="" id="{817AA3A8-900E-432C-ABE8-2CF840F07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311" y="570706"/>
            <a:ext cx="2908304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Bijstellen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nl-NL" dirty="0"/>
          </a:p>
        </p:txBody>
      </p:sp>
      <p:pic>
        <p:nvPicPr>
          <p:cNvPr id="6146" name="Picture 2" descr="Afbeeldingsresultaat voor calvin hobbes tool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96028"/>
            <a:ext cx="3468912" cy="433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6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Digitaal</a:t>
            </a:r>
            <a:r>
              <a:rPr lang="en-US" dirty="0" smtClean="0"/>
              <a:t> </a:t>
            </a:r>
            <a:r>
              <a:rPr lang="en-US" dirty="0" smtClean="0"/>
              <a:t>platform: Microsoft Teams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Office 365</a:t>
            </a:r>
            <a:endParaRPr lang="nl-NL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Teams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klassen</a:t>
            </a:r>
            <a:r>
              <a:rPr lang="en-US" dirty="0" smtClean="0">
                <a:sym typeface="Wingdings" panose="05000000000000000000" pitchFamily="2" charset="2"/>
              </a:rPr>
              <a:t> / </a:t>
            </a:r>
            <a:r>
              <a:rPr lang="en-US" dirty="0" err="1" smtClean="0">
                <a:sym typeface="Wingdings" panose="05000000000000000000" pitchFamily="2" charset="2"/>
              </a:rPr>
              <a:t>groepen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Teams  </a:t>
            </a:r>
            <a:r>
              <a:rPr lang="en-US" dirty="0" err="1" smtClean="0">
                <a:sym typeface="Wingdings" panose="05000000000000000000" pitchFamily="2" charset="2"/>
              </a:rPr>
              <a:t>jaarlagen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Chatfunctie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docenten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leerlingen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beide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Databank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Class Notebook: </a:t>
            </a:r>
            <a:r>
              <a:rPr lang="en-US" dirty="0" err="1" smtClean="0">
                <a:sym typeface="Wingdings" panose="05000000000000000000" pitchFamily="2" charset="2"/>
              </a:rPr>
              <a:t>huiswerk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Taken / </a:t>
            </a:r>
            <a:r>
              <a:rPr lang="en-US" dirty="0" err="1" smtClean="0">
                <a:sym typeface="Wingdings" panose="05000000000000000000" pitchFamily="2" charset="2"/>
              </a:rPr>
              <a:t>opdrachten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inleveren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checken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feedback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93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Formatieve</a:t>
            </a:r>
            <a:r>
              <a:rPr lang="en-US" dirty="0" smtClean="0"/>
              <a:t> </a:t>
            </a:r>
            <a:r>
              <a:rPr lang="en-US" dirty="0" err="1" smtClean="0"/>
              <a:t>evaluatie</a:t>
            </a:r>
            <a:r>
              <a:rPr lang="en-US" dirty="0" smtClean="0"/>
              <a:t>: </a:t>
            </a:r>
            <a:r>
              <a:rPr lang="en-US" dirty="0" smtClean="0"/>
              <a:t>pass / fail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652"/>
            <a:ext cx="10515600" cy="49872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Basisstof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dirty="0" err="1" smtClean="0"/>
              <a:t>Adaptieve</a:t>
            </a:r>
            <a:r>
              <a:rPr lang="en-US" dirty="0" smtClean="0"/>
              <a:t> </a:t>
            </a:r>
            <a:r>
              <a:rPr lang="en-US" dirty="0" smtClean="0"/>
              <a:t>software: </a:t>
            </a:r>
            <a:r>
              <a:rPr lang="en-US" dirty="0" err="1" smtClean="0"/>
              <a:t>oefenen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Toetsen</a:t>
            </a:r>
            <a:r>
              <a:rPr lang="en-US" dirty="0" smtClean="0"/>
              <a:t>: </a:t>
            </a:r>
            <a:r>
              <a:rPr lang="en-US" dirty="0" err="1" smtClean="0"/>
              <a:t>Wintoets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Pass/Fail – test: 90% </a:t>
            </a:r>
            <a:r>
              <a:rPr lang="en-US" dirty="0" smtClean="0"/>
              <a:t>of 95 % </a:t>
            </a:r>
            <a:r>
              <a:rPr lang="en-US" dirty="0" err="1" smtClean="0"/>
              <a:t>goed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grammatica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Examentraining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Luistervaardigheid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Skills: </a:t>
            </a:r>
            <a:r>
              <a:rPr lang="en-US" b="1" dirty="0" smtClean="0"/>
              <a:t>Rubrics </a:t>
            </a:r>
            <a:r>
              <a:rPr lang="en-US" b="1" dirty="0" err="1" smtClean="0"/>
              <a:t>gebruiken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sz="2400" dirty="0" smtClean="0"/>
              <a:t>Essay writing</a:t>
            </a:r>
          </a:p>
          <a:p>
            <a:pPr>
              <a:buFontTx/>
              <a:buChar char="-"/>
            </a:pPr>
            <a:r>
              <a:rPr lang="en-US" sz="2400" dirty="0" smtClean="0"/>
              <a:t>Presentation skills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798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dirty="0" err="1" smtClean="0"/>
              <a:t>lesgeven</a:t>
            </a:r>
            <a:r>
              <a:rPr lang="en-US" dirty="0" smtClean="0"/>
              <a:t> door </a:t>
            </a:r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dirty="0" err="1" smtClean="0"/>
              <a:t>begrip</a:t>
            </a:r>
            <a:r>
              <a:rPr lang="en-US" dirty="0" smtClean="0"/>
              <a:t> van </a:t>
            </a:r>
            <a:r>
              <a:rPr lang="en-US" dirty="0" err="1" smtClean="0"/>
              <a:t>leren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Wat is </a:t>
            </a:r>
            <a:r>
              <a:rPr lang="en-US" b="1" dirty="0" err="1" smtClean="0"/>
              <a:t>leren</a:t>
            </a:r>
            <a:r>
              <a:rPr lang="en-US" b="1" dirty="0" smtClean="0"/>
              <a:t> </a:t>
            </a:r>
            <a:r>
              <a:rPr lang="en-US" b="1" dirty="0" err="1" smtClean="0"/>
              <a:t>eigenlijk</a:t>
            </a:r>
            <a:r>
              <a:rPr lang="en-US" b="1" dirty="0" smtClean="0"/>
              <a:t>?</a:t>
            </a: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Leren</a:t>
            </a:r>
            <a:r>
              <a:rPr lang="en-US" dirty="0" smtClean="0"/>
              <a:t> =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iets</a:t>
            </a:r>
            <a:r>
              <a:rPr lang="en-US" dirty="0" smtClean="0"/>
              <a:t> in het </a:t>
            </a:r>
            <a:r>
              <a:rPr lang="en-US" dirty="0" err="1" smtClean="0"/>
              <a:t>lange-termijngeheugen</a:t>
            </a:r>
            <a:r>
              <a:rPr lang="en-US" dirty="0" smtClean="0"/>
              <a:t> </a:t>
            </a:r>
            <a:r>
              <a:rPr lang="en-US" dirty="0" err="1" smtClean="0"/>
              <a:t>verandert</a:t>
            </a:r>
            <a:r>
              <a:rPr lang="en-US" dirty="0" smtClean="0"/>
              <a:t> / </a:t>
            </a:r>
            <a:r>
              <a:rPr lang="en-US" dirty="0" err="1" smtClean="0"/>
              <a:t>groeit</a:t>
            </a:r>
            <a:endParaRPr lang="nl-NL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Hoe </a:t>
            </a:r>
            <a:r>
              <a:rPr lang="en-US" dirty="0" err="1" smtClean="0"/>
              <a:t>leren</a:t>
            </a:r>
            <a:r>
              <a:rPr lang="en-US" dirty="0" smtClean="0"/>
              <a:t> </a:t>
            </a:r>
            <a:r>
              <a:rPr lang="en-US" dirty="0" err="1" smtClean="0"/>
              <a:t>mensen</a:t>
            </a:r>
            <a:r>
              <a:rPr lang="en-US" dirty="0" smtClean="0"/>
              <a:t>?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Learning happens when people have to think hard.</a:t>
            </a:r>
            <a:endParaRPr lang="nl-NL" i="1" dirty="0" smtClean="0"/>
          </a:p>
          <a:p>
            <a:pPr marL="0" indent="0">
              <a:buNone/>
            </a:pPr>
            <a:r>
              <a:rPr lang="en-US" sz="2200" dirty="0" smtClean="0"/>
              <a:t>(Rob Coe)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Het </a:t>
            </a:r>
            <a:r>
              <a:rPr lang="en-US" dirty="0" err="1" smtClean="0"/>
              <a:t>denken</a:t>
            </a:r>
            <a:r>
              <a:rPr lang="en-US" dirty="0" smtClean="0"/>
              <a:t> </a:t>
            </a:r>
            <a:r>
              <a:rPr lang="en-US" dirty="0" err="1" smtClean="0"/>
              <a:t>vindt</a:t>
            </a:r>
            <a:r>
              <a:rPr lang="en-US" dirty="0" smtClean="0"/>
              <a:t> </a:t>
            </a:r>
            <a:r>
              <a:rPr lang="en-US" dirty="0" err="1" smtClean="0"/>
              <a:t>plaats</a:t>
            </a:r>
            <a:r>
              <a:rPr lang="en-US" dirty="0" smtClean="0"/>
              <a:t> in het </a:t>
            </a:r>
            <a:r>
              <a:rPr lang="en-US" dirty="0" err="1" smtClean="0"/>
              <a:t>werkgeheugen</a:t>
            </a:r>
            <a:r>
              <a:rPr lang="en-US" dirty="0" smtClean="0"/>
              <a:t>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70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Formatieve</a:t>
            </a:r>
            <a:r>
              <a:rPr lang="en-US" dirty="0" smtClean="0"/>
              <a:t> </a:t>
            </a:r>
            <a:r>
              <a:rPr lang="en-US" dirty="0" err="1" smtClean="0"/>
              <a:t>evaluatie</a:t>
            </a:r>
            <a:r>
              <a:rPr lang="en-US" dirty="0" smtClean="0"/>
              <a:t>: </a:t>
            </a:r>
            <a:r>
              <a:rPr lang="en-US" dirty="0" smtClean="0"/>
              <a:t>pass / fail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652"/>
            <a:ext cx="10515600" cy="4987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Skills: Assessment rubric</a:t>
            </a:r>
          </a:p>
          <a:p>
            <a:pPr>
              <a:buFontTx/>
              <a:buChar char="-"/>
            </a:pPr>
            <a:r>
              <a:rPr lang="en-US" sz="3200" dirty="0" smtClean="0"/>
              <a:t>Essay writing</a:t>
            </a:r>
          </a:p>
          <a:p>
            <a:pPr>
              <a:buFontTx/>
              <a:buChar char="-"/>
            </a:pPr>
            <a:r>
              <a:rPr lang="en-US" sz="3200" dirty="0" smtClean="0"/>
              <a:t>Presentation skills</a:t>
            </a:r>
          </a:p>
          <a:p>
            <a:pPr>
              <a:buFontTx/>
              <a:buChar char="-"/>
            </a:pPr>
            <a:r>
              <a:rPr lang="en-US" sz="3200" dirty="0" smtClean="0"/>
              <a:t>R&amp;J: the play</a:t>
            </a:r>
          </a:p>
          <a:p>
            <a:pPr>
              <a:buFontTx/>
              <a:buChar char="-"/>
            </a:pPr>
            <a:r>
              <a:rPr lang="en-US" sz="3200" dirty="0" smtClean="0"/>
              <a:t>Music: exam concert</a:t>
            </a:r>
          </a:p>
          <a:p>
            <a:pPr>
              <a:buFontTx/>
              <a:buChar char="-"/>
            </a:pPr>
            <a:r>
              <a:rPr lang="en-US" sz="3200" dirty="0" smtClean="0"/>
              <a:t>Assessing performance together</a:t>
            </a:r>
          </a:p>
          <a:p>
            <a:pPr>
              <a:buFontTx/>
              <a:buChar char="-"/>
            </a:pPr>
            <a:endParaRPr lang="en-US" sz="3200" dirty="0" smtClean="0"/>
          </a:p>
          <a:p>
            <a:pPr>
              <a:buFontTx/>
              <a:buChar char="-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139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Formatieve</a:t>
            </a:r>
            <a:r>
              <a:rPr lang="en-US" dirty="0"/>
              <a:t> </a:t>
            </a:r>
            <a:r>
              <a:rPr lang="en-US" dirty="0" err="1"/>
              <a:t>evaluatie</a:t>
            </a:r>
            <a:r>
              <a:rPr lang="en-US" dirty="0" smtClean="0"/>
              <a:t>: self-check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652"/>
            <a:ext cx="10515600" cy="49872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Presentation:</a:t>
            </a:r>
          </a:p>
          <a:p>
            <a:pPr marL="0" indent="0">
              <a:buNone/>
            </a:pPr>
            <a:r>
              <a:rPr lang="en-US" dirty="0" err="1" smtClean="0"/>
              <a:t>Reflectie</a:t>
            </a:r>
            <a:r>
              <a:rPr lang="en-US" dirty="0" smtClean="0"/>
              <a:t> op </a:t>
            </a:r>
            <a:r>
              <a:rPr lang="en-US" dirty="0" err="1" smtClean="0"/>
              <a:t>lessenserie</a:t>
            </a:r>
            <a:r>
              <a:rPr lang="en-US" dirty="0" smtClean="0"/>
              <a:t> / </a:t>
            </a:r>
            <a:r>
              <a:rPr lang="en-US" dirty="0" err="1" smtClean="0"/>
              <a:t>praktische</a:t>
            </a:r>
            <a:r>
              <a:rPr lang="en-US" dirty="0" smtClean="0"/>
              <a:t> </a:t>
            </a:r>
            <a:r>
              <a:rPr lang="en-US" dirty="0" err="1" smtClean="0"/>
              <a:t>opdrachten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Proces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Producten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Opbrengsten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Vo</a:t>
            </a:r>
            <a:r>
              <a:rPr lang="en-US" dirty="0" err="1" smtClean="0"/>
              <a:t>lgende</a:t>
            </a:r>
            <a:r>
              <a:rPr lang="en-US" dirty="0" smtClean="0"/>
              <a:t> </a:t>
            </a:r>
            <a:r>
              <a:rPr lang="en-US" dirty="0" err="1" smtClean="0"/>
              <a:t>stap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Feedback op docent / project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01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&amp; </a:t>
            </a:r>
            <a:r>
              <a:rPr lang="en-US" dirty="0" err="1" smtClean="0"/>
              <a:t>verbetering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LangCorr</a:t>
            </a:r>
            <a:r>
              <a:rPr lang="en-US" b="1" dirty="0" smtClean="0"/>
              <a:t>: Language Correction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Office 365</a:t>
            </a:r>
            <a:endParaRPr lang="nl-NL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6F1668F-D519-4E1A-B0B6-09453786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90" y="210578"/>
            <a:ext cx="10515600" cy="1325563"/>
          </a:xfrm>
        </p:spPr>
        <p:txBody>
          <a:bodyPr/>
          <a:lstStyle/>
          <a:p>
            <a:r>
              <a:rPr lang="en-US" dirty="0" err="1" smtClean="0"/>
              <a:t>Uitgangspunten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A3F860B5-84EF-4BE3-992C-524FC1EC2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290" y="1536141"/>
            <a:ext cx="10817180" cy="47229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200" b="1" i="1" dirty="0" smtClean="0"/>
              <a:t>DROP</a:t>
            </a:r>
            <a:endParaRPr lang="nl-NL" sz="3200" b="1" i="1" dirty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000" b="1" dirty="0" smtClean="0"/>
              <a:t>Doel</a:t>
            </a:r>
            <a:r>
              <a:rPr lang="nl-NL" sz="3000" dirty="0" smtClean="0"/>
              <a:t>: </a:t>
            </a:r>
            <a:r>
              <a:rPr lang="nl-NL" sz="3000" dirty="0"/>
              <a:t>	</a:t>
            </a:r>
            <a:r>
              <a:rPr lang="nl-NL" sz="3000" dirty="0" smtClean="0"/>
              <a:t>		</a:t>
            </a:r>
            <a:r>
              <a:rPr lang="nl-NL" sz="3000" dirty="0" smtClean="0"/>
              <a:t>Voortdurende o</a:t>
            </a:r>
            <a:r>
              <a:rPr lang="nl-NL" sz="3000" dirty="0" smtClean="0"/>
              <a:t>ntwikkeling</a:t>
            </a:r>
            <a:endParaRPr lang="nl-NL" sz="3000" dirty="0"/>
          </a:p>
          <a:p>
            <a:pPr marL="0" indent="0">
              <a:buNone/>
            </a:pPr>
            <a:r>
              <a:rPr lang="nl-NL" sz="3000" b="1" dirty="0"/>
              <a:t>Routine</a:t>
            </a:r>
            <a:r>
              <a:rPr lang="nl-NL" sz="3000" dirty="0"/>
              <a:t>: 	</a:t>
            </a:r>
            <a:r>
              <a:rPr lang="nl-NL" sz="3000" dirty="0" smtClean="0"/>
              <a:t>	uitleg; oefene</a:t>
            </a:r>
            <a:r>
              <a:rPr lang="nl-NL" sz="3000" dirty="0" smtClean="0"/>
              <a:t>n; evaluatie</a:t>
            </a:r>
            <a:r>
              <a:rPr lang="nl-NL" sz="3000" dirty="0" smtClean="0"/>
              <a:t>; </a:t>
            </a:r>
            <a:r>
              <a:rPr lang="nl-NL" sz="3000" dirty="0" smtClean="0"/>
              <a:t>feedback;</a:t>
            </a:r>
            <a:r>
              <a:rPr lang="nl-NL" sz="3000" dirty="0" smtClean="0">
                <a:sym typeface="Wingdings" panose="05000000000000000000" pitchFamily="2" charset="2"/>
              </a:rPr>
              <a:t> </a:t>
            </a:r>
            <a:r>
              <a:rPr lang="nl-NL" sz="3000" dirty="0" smtClean="0">
                <a:sym typeface="Wingdings" panose="05000000000000000000" pitchFamily="2" charset="2"/>
              </a:rPr>
              <a:t>verbeteren</a:t>
            </a:r>
            <a:endParaRPr lang="nl-NL" sz="3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3000" b="1" dirty="0" smtClean="0"/>
              <a:t>Organisatie: </a:t>
            </a:r>
            <a:r>
              <a:rPr lang="nl-NL" sz="3000" b="1" dirty="0"/>
              <a:t>	</a:t>
            </a:r>
            <a:r>
              <a:rPr lang="nl-NL" sz="3000" dirty="0" smtClean="0"/>
              <a:t>leerdoelen; kennis; vaardigheden; opdrachten; proces; 			succescriteria</a:t>
            </a:r>
            <a:endParaRPr lang="nl-NL" sz="3000" dirty="0"/>
          </a:p>
          <a:p>
            <a:pPr marL="0" indent="0">
              <a:buNone/>
            </a:pPr>
            <a:r>
              <a:rPr lang="nl-NL" sz="3000" b="1" dirty="0" smtClean="0"/>
              <a:t>Praktijk: </a:t>
            </a:r>
            <a:r>
              <a:rPr lang="nl-NL" sz="3000" b="1" dirty="0"/>
              <a:t>	</a:t>
            </a:r>
            <a:r>
              <a:rPr lang="nl-NL" sz="3000" b="1" dirty="0" smtClean="0"/>
              <a:t>	</a:t>
            </a:r>
            <a:r>
              <a:rPr lang="nl-NL" sz="3000" dirty="0" smtClean="0"/>
              <a:t>Doe wat werkt. Motivatie, focus, inzet.</a:t>
            </a:r>
            <a:endParaRPr lang="nl-NL" sz="3000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sz="3400" b="1" dirty="0" err="1" smtClean="0"/>
              <a:t>Hoofdvragen</a:t>
            </a:r>
            <a:r>
              <a:rPr lang="en-US" sz="3400" b="1" dirty="0" smtClean="0"/>
              <a:t>: </a:t>
            </a:r>
            <a:r>
              <a:rPr lang="en-US" sz="3400" b="1" dirty="0" err="1" smtClean="0"/>
              <a:t>Helpt</a:t>
            </a:r>
            <a:r>
              <a:rPr lang="en-US" sz="3400" b="1" dirty="0" smtClean="0"/>
              <a:t> het? </a:t>
            </a:r>
            <a:r>
              <a:rPr lang="en-US" sz="3400" b="1" dirty="0" err="1" smtClean="0"/>
              <a:t>Werkt</a:t>
            </a:r>
            <a:r>
              <a:rPr lang="en-US" sz="3400" b="1" dirty="0" smtClean="0"/>
              <a:t> het?</a:t>
            </a:r>
            <a:endParaRPr lang="nl-NL" sz="34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599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avontuur</a:t>
            </a:r>
            <a:r>
              <a:rPr lang="en-US" dirty="0" smtClean="0"/>
              <a:t>!</a:t>
            </a:r>
            <a:endParaRPr lang="nl-NL" dirty="0"/>
          </a:p>
        </p:txBody>
      </p:sp>
      <p:pic>
        <p:nvPicPr>
          <p:cNvPr id="7170" name="Picture 2" descr="Afbeeldingsresultaat voor calvin hobbes it's a magical worl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22" y="2248913"/>
            <a:ext cx="9955555" cy="35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51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learning </a:t>
            </a:r>
            <a:r>
              <a:rPr lang="en-US" sz="2200" dirty="0" smtClean="0"/>
              <a:t>(Daniel Willingham)</a:t>
            </a:r>
            <a:endParaRPr lang="nl-NL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Afbeeldingsresultaat voor long-term memory working memory environm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1" t="15137" r="3355" b="10790"/>
          <a:stretch/>
        </p:blipFill>
        <p:spPr bwMode="auto">
          <a:xfrm>
            <a:off x="1625574" y="1419602"/>
            <a:ext cx="9728226" cy="489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Afbeeldingsresultaat voor why don't students like school 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0" name="Picture 6" descr="Afbeeldingsresultaat voor why don't students like school afbeeld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6" r="16916" b="3234"/>
          <a:stretch/>
        </p:blipFill>
        <p:spPr bwMode="auto">
          <a:xfrm>
            <a:off x="259340" y="4140558"/>
            <a:ext cx="1712890" cy="250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89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err="1" smtClean="0"/>
              <a:t>leren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we…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1125200" cy="4351338"/>
          </a:xfrm>
        </p:spPr>
        <p:txBody>
          <a:bodyPr/>
          <a:lstStyle/>
          <a:p>
            <a:pPr lvl="0" fontAlgn="base"/>
            <a:r>
              <a:rPr lang="en-US" dirty="0" err="1"/>
              <a:t>o</a:t>
            </a:r>
            <a:r>
              <a:rPr lang="en-US" dirty="0" err="1" smtClean="0"/>
              <a:t>ns</a:t>
            </a:r>
            <a:r>
              <a:rPr lang="en-US" dirty="0" smtClean="0"/>
              <a:t> </a:t>
            </a:r>
            <a:r>
              <a:rPr lang="en-US" dirty="0" err="1" smtClean="0"/>
              <a:t>concentreren</a:t>
            </a:r>
            <a:r>
              <a:rPr lang="en-US" dirty="0" smtClean="0"/>
              <a:t> op </a:t>
            </a:r>
            <a:r>
              <a:rPr lang="en-US" dirty="0" err="1" smtClean="0"/>
              <a:t>relevante</a:t>
            </a:r>
            <a:r>
              <a:rPr lang="en-US" dirty="0" smtClean="0"/>
              <a:t> </a:t>
            </a:r>
            <a:r>
              <a:rPr lang="en-US" b="1" dirty="0" err="1" smtClean="0"/>
              <a:t>voorbeelden</a:t>
            </a:r>
            <a:r>
              <a:rPr lang="en-US" b="1" dirty="0" smtClean="0"/>
              <a:t> </a:t>
            </a:r>
          </a:p>
          <a:p>
            <a:pPr lvl="0" fontAlgn="base"/>
            <a:r>
              <a:rPr lang="en-US" b="1" dirty="0" err="1"/>
              <a:t>t</a:t>
            </a:r>
            <a:r>
              <a:rPr lang="en-US" b="1" dirty="0" err="1" smtClean="0"/>
              <a:t>erughalen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ervaring</a:t>
            </a:r>
            <a:r>
              <a:rPr lang="en-US" dirty="0" smtClean="0"/>
              <a:t> we al </a:t>
            </a:r>
            <a:r>
              <a:rPr lang="en-US" dirty="0" err="1" smtClean="0"/>
              <a:t>hebben</a:t>
            </a:r>
            <a:r>
              <a:rPr lang="en-US" dirty="0" smtClean="0"/>
              <a:t> over het </a:t>
            </a:r>
            <a:r>
              <a:rPr lang="en-US" dirty="0" err="1" smtClean="0"/>
              <a:t>onderwerp</a:t>
            </a:r>
            <a:endParaRPr lang="en-US" dirty="0" smtClean="0"/>
          </a:p>
          <a:p>
            <a:pPr lvl="0" fontAlgn="base"/>
            <a:r>
              <a:rPr lang="en-US" dirty="0"/>
              <a:t>d</a:t>
            </a:r>
            <a:r>
              <a:rPr lang="en-US" dirty="0" smtClean="0"/>
              <a:t>e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b="1" dirty="0" err="1" smtClean="0"/>
              <a:t>toepassen</a:t>
            </a:r>
            <a:r>
              <a:rPr lang="en-US" dirty="0" smtClean="0"/>
              <a:t> in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contexten</a:t>
            </a:r>
            <a:r>
              <a:rPr lang="en-US" dirty="0" smtClean="0"/>
              <a:t> </a:t>
            </a:r>
            <a:endParaRPr lang="nl-NL" dirty="0"/>
          </a:p>
          <a:p>
            <a:pPr lvl="0" fontAlgn="base"/>
            <a:r>
              <a:rPr lang="nl-NL" b="1" dirty="0"/>
              <a:t>o</a:t>
            </a:r>
            <a:r>
              <a:rPr lang="nl-NL" b="1" dirty="0" smtClean="0"/>
              <a:t>efenen</a:t>
            </a:r>
            <a:r>
              <a:rPr lang="nl-NL" dirty="0" smtClean="0"/>
              <a:t> </a:t>
            </a:r>
            <a:endParaRPr lang="nl-NL" b="1" dirty="0"/>
          </a:p>
          <a:p>
            <a:pPr lvl="0" fontAlgn="base"/>
            <a:r>
              <a:rPr lang="en-US" b="1" dirty="0" err="1" smtClean="0"/>
              <a:t>Vragen</a:t>
            </a:r>
            <a:r>
              <a:rPr lang="en-US" dirty="0" smtClean="0"/>
              <a:t> over het </a:t>
            </a:r>
            <a:r>
              <a:rPr lang="en-US" dirty="0" err="1" smtClean="0"/>
              <a:t>onderwerp</a:t>
            </a:r>
            <a:r>
              <a:rPr lang="en-US" dirty="0" smtClean="0"/>
              <a:t> </a:t>
            </a:r>
            <a:r>
              <a:rPr lang="en-US" b="1" dirty="0" err="1" smtClean="0"/>
              <a:t>beantwoorden</a:t>
            </a:r>
            <a:endParaRPr lang="nl-NL" b="1" dirty="0"/>
          </a:p>
          <a:p>
            <a:pPr marL="0" lvl="0" indent="0" fontAlgn="base">
              <a:buNone/>
            </a:pPr>
            <a:r>
              <a:rPr lang="en-US" dirty="0"/>
              <a:t>	</a:t>
            </a:r>
            <a:r>
              <a:rPr lang="en-US" sz="2400" dirty="0" smtClean="0"/>
              <a:t>(</a:t>
            </a:r>
            <a:r>
              <a:rPr lang="en-US" sz="2400" dirty="0" smtClean="0"/>
              <a:t>David </a:t>
            </a:r>
            <a:r>
              <a:rPr lang="en-US" sz="2400" dirty="0" err="1" smtClean="0"/>
              <a:t>Didau</a:t>
            </a:r>
            <a:r>
              <a:rPr lang="en-US" sz="2400" dirty="0" smtClean="0"/>
              <a:t>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4583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6F1668F-D519-4E1A-B0B6-09453786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90" y="210578"/>
            <a:ext cx="10515600" cy="1325563"/>
          </a:xfrm>
        </p:spPr>
        <p:txBody>
          <a:bodyPr/>
          <a:lstStyle/>
          <a:p>
            <a:r>
              <a:rPr lang="en-US" dirty="0" err="1" smtClean="0"/>
              <a:t>Uitgangspunten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A3F860B5-84EF-4BE3-992C-524FC1EC2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290" y="1536141"/>
            <a:ext cx="10817180" cy="47229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200" b="1" i="1" dirty="0" smtClean="0"/>
              <a:t>DROP</a:t>
            </a:r>
            <a:endParaRPr lang="nl-NL" sz="3200" b="1" i="1" dirty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000" b="1" dirty="0" smtClean="0"/>
              <a:t>Doel</a:t>
            </a:r>
            <a:r>
              <a:rPr lang="nl-NL" sz="3000" dirty="0" smtClean="0"/>
              <a:t>: </a:t>
            </a:r>
            <a:r>
              <a:rPr lang="nl-NL" sz="3000" dirty="0"/>
              <a:t>	</a:t>
            </a:r>
            <a:r>
              <a:rPr lang="nl-NL" sz="3000" dirty="0" smtClean="0"/>
              <a:t>		</a:t>
            </a:r>
            <a:r>
              <a:rPr lang="nl-NL" sz="3000" dirty="0" smtClean="0"/>
              <a:t>Voortdurende o</a:t>
            </a:r>
            <a:r>
              <a:rPr lang="nl-NL" sz="3000" dirty="0" smtClean="0"/>
              <a:t>ntwikkeling</a:t>
            </a:r>
            <a:endParaRPr lang="nl-NL" sz="3000" dirty="0"/>
          </a:p>
          <a:p>
            <a:pPr marL="0" indent="0">
              <a:buNone/>
            </a:pPr>
            <a:r>
              <a:rPr lang="nl-NL" sz="3000" b="1" dirty="0"/>
              <a:t>Routine</a:t>
            </a:r>
            <a:r>
              <a:rPr lang="nl-NL" sz="3000" dirty="0"/>
              <a:t>: 	</a:t>
            </a:r>
            <a:r>
              <a:rPr lang="nl-NL" sz="3000" dirty="0" smtClean="0"/>
              <a:t>	uitleg; oefene</a:t>
            </a:r>
            <a:r>
              <a:rPr lang="nl-NL" sz="3000" dirty="0" smtClean="0"/>
              <a:t>n; evaluatie</a:t>
            </a:r>
            <a:r>
              <a:rPr lang="nl-NL" sz="3000" dirty="0" smtClean="0"/>
              <a:t>; </a:t>
            </a:r>
            <a:r>
              <a:rPr lang="nl-NL" sz="3000" dirty="0" smtClean="0"/>
              <a:t>feedback;</a:t>
            </a:r>
            <a:r>
              <a:rPr lang="nl-NL" sz="3000" dirty="0" smtClean="0">
                <a:sym typeface="Wingdings" panose="05000000000000000000" pitchFamily="2" charset="2"/>
              </a:rPr>
              <a:t> </a:t>
            </a:r>
            <a:r>
              <a:rPr lang="nl-NL" sz="3000" dirty="0" smtClean="0">
                <a:sym typeface="Wingdings" panose="05000000000000000000" pitchFamily="2" charset="2"/>
              </a:rPr>
              <a:t>verbeteren</a:t>
            </a:r>
            <a:endParaRPr lang="nl-NL" sz="3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3000" b="1" dirty="0" smtClean="0"/>
              <a:t>Organisatie: </a:t>
            </a:r>
            <a:r>
              <a:rPr lang="nl-NL" sz="3000" b="1" dirty="0"/>
              <a:t>	</a:t>
            </a:r>
            <a:r>
              <a:rPr lang="nl-NL" sz="3000" dirty="0" smtClean="0"/>
              <a:t>leerdoelen; kennis; vaardigheden; opdrachten; proces; 			succescriteria</a:t>
            </a:r>
            <a:endParaRPr lang="nl-NL" sz="3000" dirty="0"/>
          </a:p>
          <a:p>
            <a:pPr marL="0" indent="0">
              <a:buNone/>
            </a:pPr>
            <a:r>
              <a:rPr lang="nl-NL" sz="3000" b="1" dirty="0" smtClean="0"/>
              <a:t>Praktijk: </a:t>
            </a:r>
            <a:r>
              <a:rPr lang="nl-NL" sz="3000" b="1" dirty="0"/>
              <a:t>	</a:t>
            </a:r>
            <a:r>
              <a:rPr lang="nl-NL" sz="3000" b="1" dirty="0" smtClean="0"/>
              <a:t>	</a:t>
            </a:r>
            <a:r>
              <a:rPr lang="nl-NL" sz="3000" dirty="0" smtClean="0"/>
              <a:t>Doe wat werkt. Motivatie, focus, inzet.</a:t>
            </a:r>
            <a:endParaRPr lang="nl-NL" sz="3000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sz="3400" b="1" dirty="0" err="1" smtClean="0"/>
              <a:t>Hoofdvragen</a:t>
            </a:r>
            <a:r>
              <a:rPr lang="en-US" sz="3400" b="1" dirty="0" smtClean="0"/>
              <a:t>: </a:t>
            </a:r>
            <a:r>
              <a:rPr lang="en-US" sz="3400" b="1" dirty="0" err="1" smtClean="0"/>
              <a:t>Helpt</a:t>
            </a:r>
            <a:r>
              <a:rPr lang="en-US" sz="3400" b="1" dirty="0" smtClean="0"/>
              <a:t> het? </a:t>
            </a:r>
            <a:r>
              <a:rPr lang="en-US" sz="3400" b="1" dirty="0" err="1" smtClean="0"/>
              <a:t>Werkt</a:t>
            </a:r>
            <a:r>
              <a:rPr lang="en-US" sz="3400" b="1" dirty="0" smtClean="0"/>
              <a:t> het?</a:t>
            </a:r>
            <a:endParaRPr lang="nl-NL" sz="34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993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8D8B1A6-A2DB-4465-A41E-257E5A6BB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werkt: het bewijs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7C587E59-2DE4-4530-AB44-257AF11AF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148" y="1549021"/>
            <a:ext cx="10619704" cy="47745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Effect sizes </a:t>
            </a:r>
            <a:r>
              <a:rPr lang="nl-NL" i="1" dirty="0" smtClean="0"/>
              <a:t>(</a:t>
            </a:r>
            <a:r>
              <a:rPr lang="nl-NL" i="1" dirty="0" err="1" smtClean="0"/>
              <a:t>Hattie</a:t>
            </a:r>
            <a:r>
              <a:rPr lang="nl-NL" i="1" dirty="0" smtClean="0"/>
              <a:t> / </a:t>
            </a:r>
            <a:r>
              <a:rPr lang="nl-NL" i="1" dirty="0" err="1" smtClean="0"/>
              <a:t>Marzano</a:t>
            </a:r>
            <a:r>
              <a:rPr lang="nl-NL" i="1" dirty="0" smtClean="0"/>
              <a:t>)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Pedagogiek</a:t>
            </a:r>
            <a:r>
              <a:rPr lang="nl-NL" dirty="0"/>
              <a:t>	</a:t>
            </a:r>
          </a:p>
          <a:p>
            <a:pPr marL="0" indent="0">
              <a:buNone/>
            </a:pPr>
            <a:r>
              <a:rPr lang="nl-NL" dirty="0" smtClean="0"/>
              <a:t>Geloofwaardigheid docent, relatie docent-leerling, orde in de klas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Didactiek</a:t>
            </a:r>
            <a:r>
              <a:rPr lang="nl-NL" b="1" dirty="0"/>
              <a:t>	</a:t>
            </a:r>
          </a:p>
          <a:p>
            <a:pPr marL="0" indent="0">
              <a:buNone/>
            </a:pPr>
            <a:r>
              <a:rPr lang="nl-NL" dirty="0" smtClean="0"/>
              <a:t>Formatieve evaluatie, Klassengesprek, </a:t>
            </a:r>
            <a:r>
              <a:rPr lang="nl-NL" dirty="0"/>
              <a:t>feedback, </a:t>
            </a:r>
            <a:r>
              <a:rPr lang="nl-NL" dirty="0" smtClean="0"/>
              <a:t>helderheid docent, </a:t>
            </a:r>
            <a:r>
              <a:rPr lang="nl-NL" dirty="0" smtClean="0"/>
              <a:t>peer </a:t>
            </a:r>
            <a:r>
              <a:rPr lang="nl-NL" dirty="0" err="1" smtClean="0"/>
              <a:t>tutoring</a:t>
            </a:r>
            <a:r>
              <a:rPr lang="nl-NL" dirty="0" smtClean="0"/>
              <a:t>, </a:t>
            </a:r>
            <a:r>
              <a:rPr lang="nl-NL" dirty="0" err="1" smtClean="0"/>
              <a:t>collaborative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r>
              <a:rPr lang="nl-NL" dirty="0" smtClean="0"/>
              <a:t>, etc.</a:t>
            </a:r>
            <a:endParaRPr lang="nl-NL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u="sng" dirty="0" err="1" smtClean="0"/>
              <a:t>Overzicht</a:t>
            </a:r>
            <a:endParaRPr lang="nl-NL" b="1" u="sng" dirty="0"/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Toolkit </a:t>
            </a:r>
            <a:r>
              <a:rPr lang="nl-NL" dirty="0" err="1" smtClean="0">
                <a:hlinkClick r:id="rId2"/>
              </a:rPr>
              <a:t>for</a:t>
            </a:r>
            <a:r>
              <a:rPr lang="nl-NL" dirty="0" smtClean="0">
                <a:hlinkClick r:id="rId2"/>
              </a:rPr>
              <a:t> teaching &amp; </a:t>
            </a:r>
            <a:r>
              <a:rPr lang="nl-NL" dirty="0" err="1" smtClean="0">
                <a:hlinkClick r:id="rId2"/>
              </a:rPr>
              <a:t>learning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42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7518" y="188640"/>
            <a:ext cx="8342451" cy="864096"/>
          </a:xfrm>
        </p:spPr>
        <p:txBody>
          <a:bodyPr/>
          <a:lstStyle/>
          <a:p>
            <a:r>
              <a:rPr lang="en-GB" dirty="0" err="1" smtClean="0"/>
              <a:t>We</a:t>
            </a:r>
            <a:r>
              <a:rPr lang="en-GB" dirty="0" err="1" smtClean="0"/>
              <a:t>rkt</a:t>
            </a:r>
            <a:r>
              <a:rPr lang="en-GB" dirty="0" smtClean="0"/>
              <a:t> ‘t &amp; wat </a:t>
            </a:r>
            <a:r>
              <a:rPr lang="en-GB" dirty="0" err="1" smtClean="0"/>
              <a:t>kost</a:t>
            </a:r>
            <a:r>
              <a:rPr lang="en-GB" dirty="0" smtClean="0"/>
              <a:t> het? </a:t>
            </a:r>
            <a:r>
              <a:rPr lang="en-GB" sz="2200" dirty="0" smtClean="0"/>
              <a:t>(Robert </a:t>
            </a:r>
            <a:r>
              <a:rPr lang="en-GB" sz="2200" dirty="0" smtClean="0"/>
              <a:t>Coe)</a:t>
            </a:r>
            <a:endParaRPr lang="en-GB" sz="2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15893" y="5470902"/>
            <a:ext cx="678825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515892" y="1658320"/>
            <a:ext cx="0" cy="38125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57594" y="5772727"/>
            <a:ext cx="268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Cost per pupil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93889" y="2928158"/>
            <a:ext cx="3862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Effect Size (months gain)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07404" y="5470902"/>
            <a:ext cx="1084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07403" y="1908718"/>
            <a:ext cx="1084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515892" y="5470903"/>
            <a:ext cx="0" cy="79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76342" y="5536803"/>
            <a:ext cx="47909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£0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4501" y="5301625"/>
            <a:ext cx="337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36794" y="1739441"/>
            <a:ext cx="479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133785" y="5555687"/>
            <a:ext cx="883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£1000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8575496" y="5473539"/>
            <a:ext cx="0" cy="79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607284" y="2117935"/>
            <a:ext cx="1637414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Meta-cognitive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109196" y="2498512"/>
            <a:ext cx="1637414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Peer tutoring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9304150" y="2722007"/>
            <a:ext cx="1339686" cy="4102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Early Years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707980" y="2847815"/>
            <a:ext cx="1264525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1-1 tuition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40829" y="2847814"/>
            <a:ext cx="1383358" cy="5689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Homework (Secondary)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950695" y="4682972"/>
            <a:ext cx="1128644" cy="5209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After school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894425" y="4857971"/>
            <a:ext cx="1239361" cy="5209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Teaching assistants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913902" y="4848269"/>
            <a:ext cx="1128644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Mentoring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985845" y="4487529"/>
            <a:ext cx="1128644" cy="4625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Summer schools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785650" y="5267764"/>
            <a:ext cx="1256896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Aspirations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349503" y="5241673"/>
            <a:ext cx="1457141" cy="5209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Performance pay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9017208" y="4037757"/>
            <a:ext cx="1457141" cy="5209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Smaller classes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657093" y="5423974"/>
            <a:ext cx="1765516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Ability grouping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6080" y="1077721"/>
            <a:ext cx="3199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Most promising for raising attainment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10728" y="1739441"/>
            <a:ext cx="1621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May be worth it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184067" y="4644176"/>
            <a:ext cx="14536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Small effects / high cost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777438" y="1874631"/>
            <a:ext cx="1265274" cy="356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Feedback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408283" y="3841055"/>
            <a:ext cx="1256896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Phonics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551145" y="4921359"/>
            <a:ext cx="1368880" cy="5420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Homework (Primary)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140830" y="3451906"/>
            <a:ext cx="1696495" cy="3891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Collaborative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608356" y="3751130"/>
            <a:ext cx="1114809" cy="5732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Small </a:t>
            </a:r>
            <a:r>
              <a:rPr lang="en-GB" sz="1600" dirty="0" err="1">
                <a:solidFill>
                  <a:schemeClr val="tx1"/>
                </a:solidFill>
              </a:rPr>
              <a:t>gp</a:t>
            </a:r>
            <a:r>
              <a:rPr lang="en-GB" sz="1600" dirty="0">
                <a:solidFill>
                  <a:schemeClr val="tx1"/>
                </a:solidFill>
              </a:rPr>
              <a:t> tuition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918950" y="3979350"/>
            <a:ext cx="1386601" cy="5102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Parental involvement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608355" y="4558754"/>
            <a:ext cx="1482294" cy="451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Individualised learning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110483" y="4298256"/>
            <a:ext cx="875362" cy="2883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ICT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723165" y="3585946"/>
            <a:ext cx="1264525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Behaviour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408284" y="4325419"/>
            <a:ext cx="1264525" cy="393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Social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2514600" y="1504950"/>
            <a:ext cx="3790950" cy="2884911"/>
          </a:xfrm>
          <a:custGeom>
            <a:avLst/>
            <a:gdLst>
              <a:gd name="connsiteX0" fmla="*/ 0 w 3771900"/>
              <a:gd name="connsiteY0" fmla="*/ 2457450 h 2479594"/>
              <a:gd name="connsiteX1" fmla="*/ 1428750 w 3771900"/>
              <a:gd name="connsiteY1" fmla="*/ 2324100 h 2479594"/>
              <a:gd name="connsiteX2" fmla="*/ 2857500 w 3771900"/>
              <a:gd name="connsiteY2" fmla="*/ 1295400 h 2479594"/>
              <a:gd name="connsiteX3" fmla="*/ 3771900 w 3771900"/>
              <a:gd name="connsiteY3" fmla="*/ 0 h 2479594"/>
              <a:gd name="connsiteX4" fmla="*/ 3771900 w 3771900"/>
              <a:gd name="connsiteY4" fmla="*/ 0 h 2479594"/>
              <a:gd name="connsiteX0" fmla="*/ 0 w 3714750"/>
              <a:gd name="connsiteY0" fmla="*/ 2476500 h 2494180"/>
              <a:gd name="connsiteX1" fmla="*/ 1371600 w 3714750"/>
              <a:gd name="connsiteY1" fmla="*/ 2324100 h 2494180"/>
              <a:gd name="connsiteX2" fmla="*/ 2800350 w 3714750"/>
              <a:gd name="connsiteY2" fmla="*/ 1295400 h 2494180"/>
              <a:gd name="connsiteX3" fmla="*/ 3714750 w 3714750"/>
              <a:gd name="connsiteY3" fmla="*/ 0 h 2494180"/>
              <a:gd name="connsiteX4" fmla="*/ 3714750 w 3714750"/>
              <a:gd name="connsiteY4" fmla="*/ 0 h 2494180"/>
              <a:gd name="connsiteX0" fmla="*/ 0 w 3714750"/>
              <a:gd name="connsiteY0" fmla="*/ 2476500 h 2476500"/>
              <a:gd name="connsiteX1" fmla="*/ 1371600 w 3714750"/>
              <a:gd name="connsiteY1" fmla="*/ 2324100 h 2476500"/>
              <a:gd name="connsiteX2" fmla="*/ 2800350 w 3714750"/>
              <a:gd name="connsiteY2" fmla="*/ 1295400 h 2476500"/>
              <a:gd name="connsiteX3" fmla="*/ 3714750 w 3714750"/>
              <a:gd name="connsiteY3" fmla="*/ 0 h 2476500"/>
              <a:gd name="connsiteX4" fmla="*/ 3714750 w 3714750"/>
              <a:gd name="connsiteY4" fmla="*/ 0 h 2476500"/>
              <a:gd name="connsiteX0" fmla="*/ 0 w 3714750"/>
              <a:gd name="connsiteY0" fmla="*/ 2571750 h 2571750"/>
              <a:gd name="connsiteX1" fmla="*/ 1371600 w 3714750"/>
              <a:gd name="connsiteY1" fmla="*/ 2324100 h 2571750"/>
              <a:gd name="connsiteX2" fmla="*/ 2800350 w 3714750"/>
              <a:gd name="connsiteY2" fmla="*/ 1295400 h 2571750"/>
              <a:gd name="connsiteX3" fmla="*/ 3714750 w 3714750"/>
              <a:gd name="connsiteY3" fmla="*/ 0 h 2571750"/>
              <a:gd name="connsiteX4" fmla="*/ 3714750 w 3714750"/>
              <a:gd name="connsiteY4" fmla="*/ 0 h 2571750"/>
              <a:gd name="connsiteX0" fmla="*/ 0 w 3790950"/>
              <a:gd name="connsiteY0" fmla="*/ 2590800 h 2590800"/>
              <a:gd name="connsiteX1" fmla="*/ 1447800 w 3790950"/>
              <a:gd name="connsiteY1" fmla="*/ 2324100 h 2590800"/>
              <a:gd name="connsiteX2" fmla="*/ 2876550 w 3790950"/>
              <a:gd name="connsiteY2" fmla="*/ 1295400 h 2590800"/>
              <a:gd name="connsiteX3" fmla="*/ 3790950 w 3790950"/>
              <a:gd name="connsiteY3" fmla="*/ 0 h 2590800"/>
              <a:gd name="connsiteX4" fmla="*/ 3790950 w 3790950"/>
              <a:gd name="connsiteY4" fmla="*/ 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0950" h="2590800">
                <a:moveTo>
                  <a:pt x="0" y="2590800"/>
                </a:moveTo>
                <a:cubicBezTo>
                  <a:pt x="476250" y="2544762"/>
                  <a:pt x="968375" y="2540000"/>
                  <a:pt x="1447800" y="2324100"/>
                </a:cubicBezTo>
                <a:cubicBezTo>
                  <a:pt x="1927225" y="2108200"/>
                  <a:pt x="2486025" y="1682750"/>
                  <a:pt x="2876550" y="1295400"/>
                </a:cubicBezTo>
                <a:cubicBezTo>
                  <a:pt x="3267075" y="908050"/>
                  <a:pt x="3790950" y="0"/>
                  <a:pt x="3790950" y="0"/>
                </a:cubicBezTo>
                <a:lnTo>
                  <a:pt x="3790950" y="0"/>
                </a:lnTo>
              </a:path>
            </a:pathLst>
          </a:custGeom>
          <a:noFill/>
          <a:ln w="76200" cap="flat" cmpd="sng" algn="ctr">
            <a:solidFill>
              <a:schemeClr val="accent3">
                <a:lumMod val="50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latin typeface="Tahoma" pitchFamily="34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533651" y="2695214"/>
            <a:ext cx="8110185" cy="2682406"/>
          </a:xfrm>
          <a:custGeom>
            <a:avLst/>
            <a:gdLst>
              <a:gd name="connsiteX0" fmla="*/ 0 w 7162800"/>
              <a:gd name="connsiteY0" fmla="*/ 3314700 h 3330276"/>
              <a:gd name="connsiteX1" fmla="*/ 2228850 w 7162800"/>
              <a:gd name="connsiteY1" fmla="*/ 3200400 h 3330276"/>
              <a:gd name="connsiteX2" fmla="*/ 4495800 w 7162800"/>
              <a:gd name="connsiteY2" fmla="*/ 2362200 h 3330276"/>
              <a:gd name="connsiteX3" fmla="*/ 5924550 w 7162800"/>
              <a:gd name="connsiteY3" fmla="*/ 1562100 h 3330276"/>
              <a:gd name="connsiteX4" fmla="*/ 7162800 w 7162800"/>
              <a:gd name="connsiteY4" fmla="*/ 0 h 3330276"/>
              <a:gd name="connsiteX0" fmla="*/ 0 w 7162800"/>
              <a:gd name="connsiteY0" fmla="*/ 3314700 h 3317986"/>
              <a:gd name="connsiteX1" fmla="*/ 2209800 w 7162800"/>
              <a:gd name="connsiteY1" fmla="*/ 3086100 h 3317986"/>
              <a:gd name="connsiteX2" fmla="*/ 4495800 w 7162800"/>
              <a:gd name="connsiteY2" fmla="*/ 2362200 h 3317986"/>
              <a:gd name="connsiteX3" fmla="*/ 5924550 w 7162800"/>
              <a:gd name="connsiteY3" fmla="*/ 1562100 h 3317986"/>
              <a:gd name="connsiteX4" fmla="*/ 7162800 w 7162800"/>
              <a:gd name="connsiteY4" fmla="*/ 0 h 3317986"/>
              <a:gd name="connsiteX0" fmla="*/ 0 w 7162800"/>
              <a:gd name="connsiteY0" fmla="*/ 3409950 h 3411900"/>
              <a:gd name="connsiteX1" fmla="*/ 2209800 w 7162800"/>
              <a:gd name="connsiteY1" fmla="*/ 3086100 h 3411900"/>
              <a:gd name="connsiteX2" fmla="*/ 4495800 w 7162800"/>
              <a:gd name="connsiteY2" fmla="*/ 2362200 h 3411900"/>
              <a:gd name="connsiteX3" fmla="*/ 5924550 w 7162800"/>
              <a:gd name="connsiteY3" fmla="*/ 1562100 h 3411900"/>
              <a:gd name="connsiteX4" fmla="*/ 7162800 w 7162800"/>
              <a:gd name="connsiteY4" fmla="*/ 0 h 3411900"/>
              <a:gd name="connsiteX0" fmla="*/ 0 w 7162800"/>
              <a:gd name="connsiteY0" fmla="*/ 3409950 h 3409950"/>
              <a:gd name="connsiteX1" fmla="*/ 2209800 w 7162800"/>
              <a:gd name="connsiteY1" fmla="*/ 3086100 h 3409950"/>
              <a:gd name="connsiteX2" fmla="*/ 4495800 w 7162800"/>
              <a:gd name="connsiteY2" fmla="*/ 2362200 h 3409950"/>
              <a:gd name="connsiteX3" fmla="*/ 5924550 w 7162800"/>
              <a:gd name="connsiteY3" fmla="*/ 1562100 h 3409950"/>
              <a:gd name="connsiteX4" fmla="*/ 7162800 w 7162800"/>
              <a:gd name="connsiteY4" fmla="*/ 0 h 3409950"/>
              <a:gd name="connsiteX0" fmla="*/ 0 w 7162800"/>
              <a:gd name="connsiteY0" fmla="*/ 3409950 h 3409950"/>
              <a:gd name="connsiteX1" fmla="*/ 2209800 w 7162800"/>
              <a:gd name="connsiteY1" fmla="*/ 3086100 h 3409950"/>
              <a:gd name="connsiteX2" fmla="*/ 4495800 w 7162800"/>
              <a:gd name="connsiteY2" fmla="*/ 2362200 h 3409950"/>
              <a:gd name="connsiteX3" fmla="*/ 5791200 w 7162800"/>
              <a:gd name="connsiteY3" fmla="*/ 1619250 h 3409950"/>
              <a:gd name="connsiteX4" fmla="*/ 7162800 w 7162800"/>
              <a:gd name="connsiteY4" fmla="*/ 0 h 3409950"/>
              <a:gd name="connsiteX0" fmla="*/ 0 w 7162800"/>
              <a:gd name="connsiteY0" fmla="*/ 3409950 h 3409950"/>
              <a:gd name="connsiteX1" fmla="*/ 2209800 w 7162800"/>
              <a:gd name="connsiteY1" fmla="*/ 3086100 h 3409950"/>
              <a:gd name="connsiteX2" fmla="*/ 4495800 w 7162800"/>
              <a:gd name="connsiteY2" fmla="*/ 2362200 h 3409950"/>
              <a:gd name="connsiteX3" fmla="*/ 5791200 w 7162800"/>
              <a:gd name="connsiteY3" fmla="*/ 1619250 h 3409950"/>
              <a:gd name="connsiteX4" fmla="*/ 7162800 w 7162800"/>
              <a:gd name="connsiteY4" fmla="*/ 0 h 3409950"/>
              <a:gd name="connsiteX0" fmla="*/ 0 w 7565756"/>
              <a:gd name="connsiteY0" fmla="*/ 3130981 h 3130981"/>
              <a:gd name="connsiteX1" fmla="*/ 2209800 w 7565756"/>
              <a:gd name="connsiteY1" fmla="*/ 2807131 h 3130981"/>
              <a:gd name="connsiteX2" fmla="*/ 4495800 w 7565756"/>
              <a:gd name="connsiteY2" fmla="*/ 2083231 h 3130981"/>
              <a:gd name="connsiteX3" fmla="*/ 5791200 w 7565756"/>
              <a:gd name="connsiteY3" fmla="*/ 1340281 h 3130981"/>
              <a:gd name="connsiteX4" fmla="*/ 7565756 w 7565756"/>
              <a:gd name="connsiteY4" fmla="*/ 0 h 3130981"/>
              <a:gd name="connsiteX0" fmla="*/ 0 w 7565756"/>
              <a:gd name="connsiteY0" fmla="*/ 3130981 h 3130981"/>
              <a:gd name="connsiteX1" fmla="*/ 2209800 w 7565756"/>
              <a:gd name="connsiteY1" fmla="*/ 2807131 h 3130981"/>
              <a:gd name="connsiteX2" fmla="*/ 4495800 w 7565756"/>
              <a:gd name="connsiteY2" fmla="*/ 2083231 h 3130981"/>
              <a:gd name="connsiteX3" fmla="*/ 5884190 w 7565756"/>
              <a:gd name="connsiteY3" fmla="*/ 1495264 h 3130981"/>
              <a:gd name="connsiteX4" fmla="*/ 7565756 w 7565756"/>
              <a:gd name="connsiteY4" fmla="*/ 0 h 3130981"/>
              <a:gd name="connsiteX0" fmla="*/ 0 w 7565756"/>
              <a:gd name="connsiteY0" fmla="*/ 3130981 h 3130981"/>
              <a:gd name="connsiteX1" fmla="*/ 2209800 w 7565756"/>
              <a:gd name="connsiteY1" fmla="*/ 2807131 h 3130981"/>
              <a:gd name="connsiteX2" fmla="*/ 4511298 w 7565756"/>
              <a:gd name="connsiteY2" fmla="*/ 2191719 h 3130981"/>
              <a:gd name="connsiteX3" fmla="*/ 5884190 w 7565756"/>
              <a:gd name="connsiteY3" fmla="*/ 1495264 h 3130981"/>
              <a:gd name="connsiteX4" fmla="*/ 7565756 w 7565756"/>
              <a:gd name="connsiteY4" fmla="*/ 0 h 3130981"/>
              <a:gd name="connsiteX0" fmla="*/ 0 w 7705240"/>
              <a:gd name="connsiteY0" fmla="*/ 3022493 h 3022493"/>
              <a:gd name="connsiteX1" fmla="*/ 2209800 w 7705240"/>
              <a:gd name="connsiteY1" fmla="*/ 2698643 h 3022493"/>
              <a:gd name="connsiteX2" fmla="*/ 4511298 w 7705240"/>
              <a:gd name="connsiteY2" fmla="*/ 2083231 h 3022493"/>
              <a:gd name="connsiteX3" fmla="*/ 5884190 w 7705240"/>
              <a:gd name="connsiteY3" fmla="*/ 1386776 h 3022493"/>
              <a:gd name="connsiteX4" fmla="*/ 7705240 w 7705240"/>
              <a:gd name="connsiteY4" fmla="*/ 0 h 3022493"/>
              <a:gd name="connsiteX0" fmla="*/ 0 w 7705240"/>
              <a:gd name="connsiteY0" fmla="*/ 3022493 h 3022493"/>
              <a:gd name="connsiteX1" fmla="*/ 2209800 w 7705240"/>
              <a:gd name="connsiteY1" fmla="*/ 2698643 h 3022493"/>
              <a:gd name="connsiteX2" fmla="*/ 4511298 w 7705240"/>
              <a:gd name="connsiteY2" fmla="*/ 2083231 h 3022493"/>
              <a:gd name="connsiteX3" fmla="*/ 5977180 w 7705240"/>
              <a:gd name="connsiteY3" fmla="*/ 1402274 h 3022493"/>
              <a:gd name="connsiteX4" fmla="*/ 7705240 w 7705240"/>
              <a:gd name="connsiteY4" fmla="*/ 0 h 3022493"/>
              <a:gd name="connsiteX0" fmla="*/ 0 w 7705240"/>
              <a:gd name="connsiteY0" fmla="*/ 3022493 h 3022493"/>
              <a:gd name="connsiteX1" fmla="*/ 2209800 w 7705240"/>
              <a:gd name="connsiteY1" fmla="*/ 2698643 h 3022493"/>
              <a:gd name="connsiteX2" fmla="*/ 4511298 w 7705240"/>
              <a:gd name="connsiteY2" fmla="*/ 2083231 h 3022493"/>
              <a:gd name="connsiteX3" fmla="*/ 5977180 w 7705240"/>
              <a:gd name="connsiteY3" fmla="*/ 1402274 h 3022493"/>
              <a:gd name="connsiteX4" fmla="*/ 7705240 w 7705240"/>
              <a:gd name="connsiteY4" fmla="*/ 0 h 3022493"/>
              <a:gd name="connsiteX0" fmla="*/ 0 w 7705240"/>
              <a:gd name="connsiteY0" fmla="*/ 3022493 h 3022493"/>
              <a:gd name="connsiteX1" fmla="*/ 2209800 w 7705240"/>
              <a:gd name="connsiteY1" fmla="*/ 2698643 h 3022493"/>
              <a:gd name="connsiteX2" fmla="*/ 4511298 w 7705240"/>
              <a:gd name="connsiteY2" fmla="*/ 2083231 h 3022493"/>
              <a:gd name="connsiteX3" fmla="*/ 6039173 w 7705240"/>
              <a:gd name="connsiteY3" fmla="*/ 1495263 h 3022493"/>
              <a:gd name="connsiteX4" fmla="*/ 7705240 w 7705240"/>
              <a:gd name="connsiteY4" fmla="*/ 0 h 3022493"/>
              <a:gd name="connsiteX0" fmla="*/ 0 w 7705240"/>
              <a:gd name="connsiteY0" fmla="*/ 3022493 h 3022493"/>
              <a:gd name="connsiteX1" fmla="*/ 2209800 w 7705240"/>
              <a:gd name="connsiteY1" fmla="*/ 2698643 h 3022493"/>
              <a:gd name="connsiteX2" fmla="*/ 4542295 w 7705240"/>
              <a:gd name="connsiteY2" fmla="*/ 2176221 h 3022493"/>
              <a:gd name="connsiteX3" fmla="*/ 6039173 w 7705240"/>
              <a:gd name="connsiteY3" fmla="*/ 1495263 h 3022493"/>
              <a:gd name="connsiteX4" fmla="*/ 7705240 w 7705240"/>
              <a:gd name="connsiteY4" fmla="*/ 0 h 3022493"/>
              <a:gd name="connsiteX0" fmla="*/ 0 w 7782732"/>
              <a:gd name="connsiteY0" fmla="*/ 2759022 h 2759022"/>
              <a:gd name="connsiteX1" fmla="*/ 2209800 w 7782732"/>
              <a:gd name="connsiteY1" fmla="*/ 2435172 h 2759022"/>
              <a:gd name="connsiteX2" fmla="*/ 4542295 w 7782732"/>
              <a:gd name="connsiteY2" fmla="*/ 1912750 h 2759022"/>
              <a:gd name="connsiteX3" fmla="*/ 6039173 w 7782732"/>
              <a:gd name="connsiteY3" fmla="*/ 1231792 h 2759022"/>
              <a:gd name="connsiteX4" fmla="*/ 7782732 w 7782732"/>
              <a:gd name="connsiteY4" fmla="*/ 0 h 2759022"/>
              <a:gd name="connsiteX0" fmla="*/ 0 w 7782732"/>
              <a:gd name="connsiteY0" fmla="*/ 2759022 h 2759022"/>
              <a:gd name="connsiteX1" fmla="*/ 2209800 w 7782732"/>
              <a:gd name="connsiteY1" fmla="*/ 2435172 h 2759022"/>
              <a:gd name="connsiteX2" fmla="*/ 4542295 w 7782732"/>
              <a:gd name="connsiteY2" fmla="*/ 1912750 h 2759022"/>
              <a:gd name="connsiteX3" fmla="*/ 6039173 w 7782732"/>
              <a:gd name="connsiteY3" fmla="*/ 1231792 h 2759022"/>
              <a:gd name="connsiteX4" fmla="*/ 7782732 w 7782732"/>
              <a:gd name="connsiteY4" fmla="*/ 0 h 2759022"/>
              <a:gd name="connsiteX0" fmla="*/ 0 w 7782732"/>
              <a:gd name="connsiteY0" fmla="*/ 2681530 h 2681530"/>
              <a:gd name="connsiteX1" fmla="*/ 2209800 w 7782732"/>
              <a:gd name="connsiteY1" fmla="*/ 2357680 h 2681530"/>
              <a:gd name="connsiteX2" fmla="*/ 4542295 w 7782732"/>
              <a:gd name="connsiteY2" fmla="*/ 1835258 h 2681530"/>
              <a:gd name="connsiteX3" fmla="*/ 6039173 w 7782732"/>
              <a:gd name="connsiteY3" fmla="*/ 1154300 h 2681530"/>
              <a:gd name="connsiteX4" fmla="*/ 7782732 w 7782732"/>
              <a:gd name="connsiteY4" fmla="*/ 0 h 2681530"/>
              <a:gd name="connsiteX0" fmla="*/ 0 w 7782732"/>
              <a:gd name="connsiteY0" fmla="*/ 2681530 h 2681530"/>
              <a:gd name="connsiteX1" fmla="*/ 2209800 w 7782732"/>
              <a:gd name="connsiteY1" fmla="*/ 2357680 h 2681530"/>
              <a:gd name="connsiteX2" fmla="*/ 4542295 w 7782732"/>
              <a:gd name="connsiteY2" fmla="*/ 1835258 h 2681530"/>
              <a:gd name="connsiteX3" fmla="*/ 6039173 w 7782732"/>
              <a:gd name="connsiteY3" fmla="*/ 1154300 h 2681530"/>
              <a:gd name="connsiteX4" fmla="*/ 7782732 w 7782732"/>
              <a:gd name="connsiteY4" fmla="*/ 0 h 2681530"/>
              <a:gd name="connsiteX0" fmla="*/ 0 w 7829227"/>
              <a:gd name="connsiteY0" fmla="*/ 2619537 h 2619537"/>
              <a:gd name="connsiteX1" fmla="*/ 2209800 w 7829227"/>
              <a:gd name="connsiteY1" fmla="*/ 2295687 h 2619537"/>
              <a:gd name="connsiteX2" fmla="*/ 4542295 w 7829227"/>
              <a:gd name="connsiteY2" fmla="*/ 1773265 h 2619537"/>
              <a:gd name="connsiteX3" fmla="*/ 6039173 w 7829227"/>
              <a:gd name="connsiteY3" fmla="*/ 1092307 h 2619537"/>
              <a:gd name="connsiteX4" fmla="*/ 7829227 w 7829227"/>
              <a:gd name="connsiteY4" fmla="*/ 0 h 2619537"/>
              <a:gd name="connsiteX0" fmla="*/ 0 w 7829227"/>
              <a:gd name="connsiteY0" fmla="*/ 2619537 h 2619537"/>
              <a:gd name="connsiteX1" fmla="*/ 2209800 w 7829227"/>
              <a:gd name="connsiteY1" fmla="*/ 2295687 h 2619537"/>
              <a:gd name="connsiteX2" fmla="*/ 4542295 w 7829227"/>
              <a:gd name="connsiteY2" fmla="*/ 1773265 h 2619537"/>
              <a:gd name="connsiteX3" fmla="*/ 6039173 w 7829227"/>
              <a:gd name="connsiteY3" fmla="*/ 1092307 h 2619537"/>
              <a:gd name="connsiteX4" fmla="*/ 7829227 w 7829227"/>
              <a:gd name="connsiteY4" fmla="*/ 0 h 261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29227" h="2619537">
                <a:moveTo>
                  <a:pt x="0" y="2619537"/>
                </a:moveTo>
                <a:cubicBezTo>
                  <a:pt x="835025" y="2527462"/>
                  <a:pt x="1452751" y="2436732"/>
                  <a:pt x="2209800" y="2295687"/>
                </a:cubicBezTo>
                <a:cubicBezTo>
                  <a:pt x="2966849" y="2154642"/>
                  <a:pt x="3904066" y="1973828"/>
                  <a:pt x="4542295" y="1773265"/>
                </a:cubicBezTo>
                <a:cubicBezTo>
                  <a:pt x="5180524" y="1572702"/>
                  <a:pt x="5506526" y="1358469"/>
                  <a:pt x="6039173" y="1092307"/>
                </a:cubicBezTo>
                <a:cubicBezTo>
                  <a:pt x="6618314" y="779651"/>
                  <a:pt x="7199877" y="460213"/>
                  <a:pt x="7829227" y="0"/>
                </a:cubicBezTo>
              </a:path>
            </a:pathLst>
          </a:custGeom>
          <a:noFill/>
          <a:ln w="76200" cap="flat" cmpd="sng" algn="ctr">
            <a:solidFill>
              <a:schemeClr val="accent3">
                <a:lumMod val="50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6794" y="6343811"/>
            <a:ext cx="57721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www.educationendowmentfoundation.org.uk/toolkit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47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44" grpId="0"/>
      <p:bldP spid="2" grpId="0" animBg="1"/>
      <p:bldP spid="4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3260</TotalTime>
  <Words>964</Words>
  <Application>Microsoft Office PowerPoint</Application>
  <PresentationFormat>Breedbeeld</PresentationFormat>
  <Paragraphs>371</Paragraphs>
  <Slides>44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Tahoma</vt:lpstr>
      <vt:lpstr>Times New Roman</vt:lpstr>
      <vt:lpstr>Wingdings</vt:lpstr>
      <vt:lpstr>Kantoorthema</vt:lpstr>
      <vt:lpstr>FE &amp; FB in de dagelijkse praktijk    </vt:lpstr>
      <vt:lpstr>PowerPoint-presentatie</vt:lpstr>
      <vt:lpstr>Theorie</vt:lpstr>
      <vt:lpstr>Beter lesgeven door beter begrip van leren</vt:lpstr>
      <vt:lpstr>Understanding learning (Daniel Willingham)</vt:lpstr>
      <vt:lpstr>We leren als we…</vt:lpstr>
      <vt:lpstr>Uitgangspunten</vt:lpstr>
      <vt:lpstr>Wat werkt: het bewijs</vt:lpstr>
      <vt:lpstr>Werkt ‘t &amp; wat kost het? (Robert Coe)</vt:lpstr>
      <vt:lpstr>Een model ( overzicht) </vt:lpstr>
      <vt:lpstr>Onderwijsmodel FE &amp; FB</vt:lpstr>
      <vt:lpstr>Onderwijsmodel FE &amp; FB</vt:lpstr>
      <vt:lpstr>Onderwijsmodel FE &amp; FB</vt:lpstr>
      <vt:lpstr>Fase 1: begrip</vt:lpstr>
      <vt:lpstr>PowerPoint-presentatie</vt:lpstr>
      <vt:lpstr>Fase 1: begrip</vt:lpstr>
      <vt:lpstr>PowerPoint-presentatie</vt:lpstr>
      <vt:lpstr>PowerPoint-presentatie</vt:lpstr>
      <vt:lpstr>Fase 1: begrip</vt:lpstr>
      <vt:lpstr>PowerPoint-presentatie</vt:lpstr>
      <vt:lpstr>PowerPoint-presentatie</vt:lpstr>
      <vt:lpstr>Fase 1: begrip</vt:lpstr>
      <vt:lpstr>PowerPoint-presentatie</vt:lpstr>
      <vt:lpstr>PowerPoint-presentatie</vt:lpstr>
      <vt:lpstr>Fase 1: begrip</vt:lpstr>
      <vt:lpstr>PowerPoint-presentatie</vt:lpstr>
      <vt:lpstr>Fase 1: begrip</vt:lpstr>
      <vt:lpstr>PowerPoint-presentatie</vt:lpstr>
      <vt:lpstr>Fase 1: begrip</vt:lpstr>
      <vt:lpstr>Feedback-cultuur: wat?</vt:lpstr>
      <vt:lpstr>Feedback: hoe?</vt:lpstr>
      <vt:lpstr>Een feedback-cultuur</vt:lpstr>
      <vt:lpstr>Feedback-cultuur</vt:lpstr>
      <vt:lpstr>Principes (ABCD)</vt:lpstr>
      <vt:lpstr>Fase 1: begrip</vt:lpstr>
      <vt:lpstr>PowerPoint-presentatie</vt:lpstr>
      <vt:lpstr>Tools</vt:lpstr>
      <vt:lpstr>Digitaal platform: Microsoft Teams</vt:lpstr>
      <vt:lpstr>Formatieve evaluatie: pass / fail</vt:lpstr>
      <vt:lpstr>Formatieve evaluatie: pass / fail</vt:lpstr>
      <vt:lpstr>Formatieve evaluatie: self-check</vt:lpstr>
      <vt:lpstr>Feedback &amp; verbetering</vt:lpstr>
      <vt:lpstr>Uitgangspunten</vt:lpstr>
      <vt:lpstr>Op avontuur!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Visser</dc:creator>
  <cp:lastModifiedBy>S. Visser</cp:lastModifiedBy>
  <cp:revision>77</cp:revision>
  <dcterms:created xsi:type="dcterms:W3CDTF">2018-01-17T09:00:59Z</dcterms:created>
  <dcterms:modified xsi:type="dcterms:W3CDTF">2018-01-19T23:58:02Z</dcterms:modified>
</cp:coreProperties>
</file>