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63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5" r:id="rId4"/>
    <p:sldId id="258" r:id="rId5"/>
    <p:sldId id="259" r:id="rId6"/>
    <p:sldId id="261" r:id="rId7"/>
    <p:sldId id="262" r:id="rId8"/>
    <p:sldId id="264" r:id="rId9"/>
    <p:sldId id="265" r:id="rId10"/>
    <p:sldId id="268" r:id="rId11"/>
    <p:sldId id="273" r:id="rId12"/>
    <p:sldId id="274" r:id="rId13"/>
    <p:sldId id="266" r:id="rId14"/>
  </p:sldIdLst>
  <p:sldSz cx="9144000" cy="6858000" type="screen4x3"/>
  <p:notesSz cx="6888163" cy="100203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7224A"/>
    <a:srgbClr val="0778B3"/>
    <a:srgbClr val="BF433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78870" autoAdjust="0"/>
  </p:normalViewPr>
  <p:slideViewPr>
    <p:cSldViewPr>
      <p:cViewPr varScale="1">
        <p:scale>
          <a:sx n="88" d="100"/>
          <a:sy n="88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F6FA13F-EB2C-4CF0-8051-2E2ED71A831F}" type="datetimeFigureOut">
              <a:rPr lang="nl-NL" smtClean="0"/>
              <a:t>16-1-2019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9D70F27-B72B-49FE-B538-67BDC5DD9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29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cs typeface="+mn-cs"/>
              </a:defRPr>
            </a:lvl1pPr>
          </a:lstStyle>
          <a:p>
            <a:pPr>
              <a:defRPr/>
            </a:pPr>
            <a:fld id="{B95FA5F9-A234-684D-A11C-F67F216ABB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Nadruk op hoofdvraag: wie is waarvoor verantwoordelijk om die betere verbindingen tot stand te brengen? </a:t>
            </a:r>
            <a:r>
              <a:rPr lang="nl-NL" dirty="0" err="1" smtClean="0"/>
              <a:t>Incl</a:t>
            </a:r>
            <a:r>
              <a:rPr lang="nl-NL" baseline="0" dirty="0" smtClean="0"/>
              <a:t> een kort overzicht wat het NRO op dit gebied tot nu toe heeft gedaan.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FA5F9-A234-684D-A11C-F67F216ABBB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3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Tweespraak: liefst mensen uit verschillende ‘categorieën</a:t>
            </a:r>
            <a:r>
              <a:rPr lang="nl-NL" baseline="0" dirty="0" smtClean="0"/>
              <a:t> met elkaar laten praten, dus een leraar en een onderzoeker.</a:t>
            </a:r>
          </a:p>
          <a:p>
            <a:r>
              <a:rPr lang="nl-NL" baseline="0" dirty="0" smtClean="0"/>
              <a:t>Afhankelijk van aantal deelnemers workshop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FA5F9-A234-684D-A11C-F67F216ABB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2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gaat vandaag vooral over het tweede deel van de missie.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FA5F9-A234-684D-A11C-F67F216ABB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8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NB bij het beoordelen</a:t>
            </a:r>
            <a:r>
              <a:rPr lang="nl-NL" baseline="0" dirty="0" smtClean="0"/>
              <a:t> van </a:t>
            </a:r>
            <a:r>
              <a:rPr lang="nl-NL" baseline="0" dirty="0" err="1" smtClean="0"/>
              <a:t>onderzoeksaanvragen</a:t>
            </a:r>
            <a:r>
              <a:rPr lang="nl-NL" baseline="0" dirty="0" smtClean="0"/>
              <a:t> vraagt het NRO van onderzoekers om (een plan voor) het actief verspreiden van de onderzoeksresultaten. Dus meer dan alleen het onderzoek uitvoeren! (</a:t>
            </a:r>
            <a:r>
              <a:rPr lang="nl-NL" baseline="0" dirty="0" err="1" smtClean="0"/>
              <a:t>mn</a:t>
            </a:r>
            <a:r>
              <a:rPr lang="nl-NL" baseline="0" dirty="0" smtClean="0"/>
              <a:t> bij praktijkgericht)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FA5F9-A234-684D-A11C-F67F216ABB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Tweede belangrijk doel. Hoe heeft het NRO dat tot nu toe gedaan, en wie was waarvoor verantwoordelijk?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FA5F9-A234-684D-A11C-F67F216ABB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Bij eerste vijf genoemde instrumenten: vooral gericht op beschikbaar stellen, verspreiden van kennis. Maar het is de verantwoordelijkheid van de leraar om hier al dan niet gebruik van te maken. Verantwoordelijkheid</a:t>
            </a:r>
            <a:r>
              <a:rPr lang="nl-NL" baseline="0" dirty="0" smtClean="0"/>
              <a:t> NRO is verspreiden, faciliteren, bemiddelen.</a:t>
            </a:r>
          </a:p>
          <a:p>
            <a:endParaRPr lang="nl-NL" baseline="0" dirty="0" smtClean="0"/>
          </a:p>
          <a:p>
            <a:r>
              <a:rPr lang="nl-NL" baseline="0" dirty="0" smtClean="0"/>
              <a:t>In consortia en werkplaatsen werken onderzoekers en mensen uit onderwijspraktijk nauw samen. Consortia wel vaak samengesteld op initiatief </a:t>
            </a:r>
            <a:r>
              <a:rPr lang="nl-NL" baseline="0" dirty="0" err="1" smtClean="0"/>
              <a:t>vd</a:t>
            </a:r>
            <a:r>
              <a:rPr lang="nl-NL" baseline="0" dirty="0" smtClean="0"/>
              <a:t> onderzoekers.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FA5F9-A234-684D-A11C-F67F216ABB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07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1900" spc="63" dirty="0">
                <a:solidFill>
                  <a:srgbClr val="07224A"/>
                </a:solidFill>
                <a:latin typeface="Calibri"/>
                <a:ea typeface="+mn-ea"/>
                <a:cs typeface="+mn-cs"/>
              </a:rPr>
              <a:t>‘onderzoekers moeten ervoor zorgen dat hun resultaten praktische waarde hebben’ – ‘het vertalen van onderzoeksresultaten is een apart vak, iets heel anders dan onderzoek doen’</a:t>
            </a:r>
          </a:p>
          <a:p>
            <a:pPr defTabSz="48307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1900" spc="63" dirty="0">
                <a:solidFill>
                  <a:srgbClr val="07224A"/>
                </a:solidFill>
                <a:latin typeface="Calibri"/>
                <a:ea typeface="+mn-ea"/>
                <a:cs typeface="+mn-cs"/>
              </a:rPr>
              <a:t>‘alleen leraren kunnen bepalen wat voor hen in hun klas werkt’</a:t>
            </a:r>
          </a:p>
          <a:p>
            <a:pPr defTabSz="48307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1900" spc="63" dirty="0">
                <a:solidFill>
                  <a:srgbClr val="07224A"/>
                </a:solidFill>
                <a:latin typeface="Calibri"/>
                <a:ea typeface="+mn-ea"/>
                <a:cs typeface="+mn-cs"/>
              </a:rPr>
              <a:t>‘leraren moeten een onderzoekende houding ontwikkelen’ – ‘leraren moeten direct toepasbare lesmiddelen aangereikt krijgen’</a:t>
            </a:r>
          </a:p>
          <a:p>
            <a:pPr defTabSz="48307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1900" spc="63" dirty="0">
                <a:solidFill>
                  <a:srgbClr val="07224A"/>
                </a:solidFill>
                <a:latin typeface="Calibri"/>
                <a:ea typeface="+mn-ea"/>
                <a:cs typeface="+mn-cs"/>
              </a:rPr>
              <a:t>‘onderzoekers en leraren moeten veel meer samenwerken’</a:t>
            </a:r>
          </a:p>
          <a:p>
            <a:pPr defTabSz="48307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1900" spc="63" dirty="0">
                <a:solidFill>
                  <a:srgbClr val="07224A"/>
                </a:solidFill>
                <a:latin typeface="Calibri"/>
                <a:ea typeface="+mn-ea"/>
                <a:cs typeface="+mn-cs"/>
              </a:rPr>
              <a:t>‘Het NRO moet zorgen voor goede, praktisch toepasbare vertalingen van onderwijsonderzoek’</a:t>
            </a:r>
          </a:p>
          <a:p>
            <a:pPr defTabSz="48307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1900" spc="63" dirty="0">
                <a:solidFill>
                  <a:srgbClr val="07224A"/>
                </a:solidFill>
                <a:latin typeface="Calibri"/>
                <a:ea typeface="+mn-ea"/>
                <a:cs typeface="+mn-cs"/>
              </a:rPr>
              <a:t>‘onderwijsadviesbureaus moeten zorgen voor …’, idem</a:t>
            </a:r>
          </a:p>
          <a:p>
            <a:pPr defTabSz="48307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1900" spc="63" dirty="0">
                <a:solidFill>
                  <a:srgbClr val="07224A"/>
                </a:solidFill>
                <a:latin typeface="Calibri"/>
                <a:ea typeface="+mn-ea"/>
                <a:cs typeface="+mn-cs"/>
              </a:rPr>
              <a:t>‘het is een gezamenlijke verantwoordelijkheid’ (risico: niemand neemt het voortouw)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FA5F9-A234-684D-A11C-F67F216ABB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7744" y="19888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778B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5178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7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66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70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1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75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15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69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1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4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5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3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4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6347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752" y="1988840"/>
            <a:ext cx="63470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691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i="0" kern="1200" spc="100">
          <a:solidFill>
            <a:srgbClr val="0778B3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900" kern="1200" spc="60">
          <a:solidFill>
            <a:srgbClr val="07224A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D61AA-0FF6-B243-9144-9CDB82D57C1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28B8-886A-E44F-8D4B-1140557C32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7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.severt@nwo.nl" TargetMode="External"/><Relationship Id="rId2" Type="http://schemas.openxmlformats.org/officeDocument/2006/relationships/hyperlink" Target="mailto:j.kaldewaij@nwo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o.nl/onderzoeksprojecten-vinden/" TargetMode="External"/><Relationship Id="rId7" Type="http://schemas.openxmlformats.org/officeDocument/2006/relationships/hyperlink" Target="https://www.nro.nl/toegang-tot-wetenschappelijke-literatuur-lerar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ro.nl/kennisrotonde/" TargetMode="External"/><Relationship Id="rId5" Type="http://schemas.openxmlformats.org/officeDocument/2006/relationships/hyperlink" Target="https://www.leraar24.nl/" TargetMode="External"/><Relationship Id="rId4" Type="http://schemas.openxmlformats.org/officeDocument/2006/relationships/hyperlink" Target="https://www.nro.nl/resultaten/kennisportal-onderwij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3600400" cy="3501009"/>
          </a:xfrm>
        </p:spPr>
        <p:txBody>
          <a:bodyPr lIns="0" anchor="t" anchorCtr="0">
            <a:normAutofit/>
          </a:bodyPr>
          <a:lstStyle/>
          <a:p>
            <a:r>
              <a:rPr lang="en-US" sz="2000" spc="100" dirty="0" err="1" smtClean="0">
                <a:latin typeface="+mj-lt"/>
              </a:rPr>
              <a:t>Betere</a:t>
            </a:r>
            <a:r>
              <a:rPr lang="en-US" sz="2000" spc="100" dirty="0" smtClean="0">
                <a:latin typeface="+mj-lt"/>
              </a:rPr>
              <a:t> </a:t>
            </a:r>
            <a:r>
              <a:rPr lang="en-US" sz="2000" spc="100" dirty="0" err="1" smtClean="0">
                <a:latin typeface="+mj-lt"/>
              </a:rPr>
              <a:t>verbindingen</a:t>
            </a:r>
            <a:r>
              <a:rPr lang="en-US" sz="2000" spc="100" dirty="0" smtClean="0">
                <a:latin typeface="+mj-lt"/>
              </a:rPr>
              <a:t> met </a:t>
            </a:r>
            <a:r>
              <a:rPr lang="en-US" sz="2000" spc="100" dirty="0" err="1" smtClean="0">
                <a:latin typeface="+mj-lt"/>
              </a:rPr>
              <a:t>onderzoek</a:t>
            </a:r>
            <a:endParaRPr lang="en-US" sz="2000" spc="1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3384376" cy="2304256"/>
          </a:xfrm>
        </p:spPr>
        <p:txBody>
          <a:bodyPr lIns="0">
            <a:normAutofit/>
          </a:bodyPr>
          <a:lstStyle/>
          <a:p>
            <a:r>
              <a:rPr lang="en-US" spc="100" dirty="0" smtClean="0">
                <a:solidFill>
                  <a:srgbClr val="07224A"/>
                </a:solidFill>
                <a:latin typeface="+mj-lt"/>
              </a:rPr>
              <a:t>Jelle Kaldewaij en </a:t>
            </a:r>
          </a:p>
          <a:p>
            <a:r>
              <a:rPr lang="en-US" spc="100" dirty="0" smtClean="0">
                <a:solidFill>
                  <a:srgbClr val="07224A"/>
                </a:solidFill>
                <a:latin typeface="+mj-lt"/>
              </a:rPr>
              <a:t>Stef Severt, NRO</a:t>
            </a:r>
          </a:p>
          <a:p>
            <a:endParaRPr lang="en-US" spc="100" dirty="0">
              <a:solidFill>
                <a:srgbClr val="07224A"/>
              </a:solidFill>
              <a:latin typeface="+mj-lt"/>
            </a:endParaRPr>
          </a:p>
          <a:p>
            <a:r>
              <a:rPr lang="en-US" spc="100" dirty="0" err="1" smtClean="0">
                <a:solidFill>
                  <a:srgbClr val="07224A"/>
                </a:solidFill>
                <a:latin typeface="+mj-lt"/>
              </a:rPr>
              <a:t>ResearchEd</a:t>
            </a:r>
            <a:r>
              <a:rPr lang="en-US" spc="100" dirty="0" smtClean="0">
                <a:solidFill>
                  <a:srgbClr val="07224A"/>
                </a:solidFill>
                <a:latin typeface="+mj-lt"/>
              </a:rPr>
              <a:t>,</a:t>
            </a:r>
          </a:p>
          <a:p>
            <a:r>
              <a:rPr lang="en-US" spc="100" dirty="0" smtClean="0">
                <a:solidFill>
                  <a:srgbClr val="07224A"/>
                </a:solidFill>
                <a:latin typeface="+mj-lt"/>
              </a:rPr>
              <a:t>12 </a:t>
            </a:r>
            <a:r>
              <a:rPr lang="en-US" spc="100" dirty="0" err="1" smtClean="0">
                <a:solidFill>
                  <a:srgbClr val="07224A"/>
                </a:solidFill>
                <a:latin typeface="+mj-lt"/>
              </a:rPr>
              <a:t>januari</a:t>
            </a:r>
            <a:r>
              <a:rPr lang="en-US" spc="100" dirty="0" smtClean="0">
                <a:solidFill>
                  <a:srgbClr val="07224A"/>
                </a:solidFill>
                <a:latin typeface="+mj-lt"/>
              </a:rPr>
              <a:t> 2019</a:t>
            </a:r>
            <a:endParaRPr lang="en-US" spc="100" dirty="0">
              <a:solidFill>
                <a:srgbClr val="07224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 </a:t>
            </a:r>
            <a:r>
              <a:rPr lang="nl-NL" dirty="0"/>
              <a:t>leraren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339752" y="1575171"/>
            <a:ext cx="3024336" cy="4525963"/>
          </a:xfrm>
        </p:spPr>
        <p:txBody>
          <a:bodyPr/>
          <a:lstStyle/>
          <a:p>
            <a:pPr lvl="0"/>
            <a:r>
              <a:rPr lang="nl-NL" sz="1900" dirty="0" smtClean="0"/>
              <a:t>1. Leraren </a:t>
            </a:r>
            <a:r>
              <a:rPr lang="nl-NL" sz="1900" dirty="0"/>
              <a:t>moeten een onderzoekende houding hebben of ontwikkelen, om zo zelf op zoek te kunnen gaan naar de informatie / kennis die zij nodig hebben.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52120" y="1575172"/>
            <a:ext cx="3034680" cy="4525963"/>
          </a:xfrm>
        </p:spPr>
        <p:txBody>
          <a:bodyPr/>
          <a:lstStyle/>
          <a:p>
            <a:pPr lvl="0"/>
            <a:r>
              <a:rPr lang="nl-NL" sz="1900" dirty="0" smtClean="0"/>
              <a:t>2. Leraren </a:t>
            </a:r>
            <a:r>
              <a:rPr lang="nl-NL" sz="1900" dirty="0"/>
              <a:t>zijn geen onderzoekers. Ze hebben vooral behoefte aan direct toepasbare lesideeën </a:t>
            </a:r>
            <a:r>
              <a:rPr lang="nl-NL" sz="1900" dirty="0" smtClean="0"/>
              <a:t>(gestoeld </a:t>
            </a:r>
            <a:r>
              <a:rPr lang="nl-NL" sz="1900" dirty="0"/>
              <a:t>op </a:t>
            </a:r>
            <a:r>
              <a:rPr lang="nl-NL" sz="1900" dirty="0" smtClean="0"/>
              <a:t>kennis uit onderzoek); </a:t>
            </a:r>
            <a:r>
              <a:rPr lang="nl-NL" sz="1900" dirty="0"/>
              <a:t>anderen moeten die </a:t>
            </a:r>
            <a:r>
              <a:rPr lang="nl-NL" sz="1900" dirty="0" smtClean="0"/>
              <a:t>aanreiken</a:t>
            </a:r>
            <a:r>
              <a:rPr lang="nl-NL" sz="1900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069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 onderzoekers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339752" y="1600199"/>
            <a:ext cx="3020144" cy="4525963"/>
          </a:xfrm>
        </p:spPr>
        <p:txBody>
          <a:bodyPr/>
          <a:lstStyle/>
          <a:p>
            <a:pPr lvl="0"/>
            <a:r>
              <a:rPr lang="nl-NL" sz="1900" dirty="0" smtClean="0"/>
              <a:t>1. Onderzoekers </a:t>
            </a:r>
            <a:r>
              <a:rPr lang="nl-NL" sz="1900" dirty="0"/>
              <a:t>moeten </a:t>
            </a:r>
            <a:r>
              <a:rPr lang="nl-NL" sz="1900" dirty="0" smtClean="0"/>
              <a:t>zorgen </a:t>
            </a:r>
            <a:r>
              <a:rPr lang="nl-NL" sz="1900" dirty="0"/>
              <a:t>dat </a:t>
            </a:r>
            <a:r>
              <a:rPr lang="nl-NL" sz="1900" dirty="0" smtClean="0"/>
              <a:t>de resultaten </a:t>
            </a:r>
            <a:r>
              <a:rPr lang="nl-NL" sz="1900" dirty="0"/>
              <a:t>van hun onderzoek vertaald worden naar / toepasbaar zijn in de praktijk (valorisatie)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/>
          <a:lstStyle/>
          <a:p>
            <a:pPr lvl="0"/>
            <a:r>
              <a:rPr lang="nl-NL" sz="1900" dirty="0" smtClean="0"/>
              <a:t>2. Schoenmaker </a:t>
            </a:r>
            <a:r>
              <a:rPr lang="nl-NL" sz="1900" dirty="0"/>
              <a:t>blijf bij je leest: onderzoekers moeten gewoon onderzoek </a:t>
            </a:r>
            <a:r>
              <a:rPr lang="nl-NL" sz="1900" dirty="0" smtClean="0"/>
              <a:t>doen. Ze </a:t>
            </a:r>
            <a:r>
              <a:rPr lang="nl-NL" sz="1900" dirty="0"/>
              <a:t>zijn niet opgeleid </a:t>
            </a:r>
            <a:r>
              <a:rPr lang="nl-NL" sz="1900" dirty="0" smtClean="0"/>
              <a:t>voor het maken van toepasbare kennisproducten; dat moeten anderen doen.</a:t>
            </a:r>
            <a:endParaRPr lang="nl-NL" sz="19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92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39752" y="1988840"/>
            <a:ext cx="6347048" cy="2664296"/>
          </a:xfrm>
        </p:spPr>
        <p:txBody>
          <a:bodyPr/>
          <a:lstStyle/>
          <a:p>
            <a:pPr lvl="0"/>
            <a:r>
              <a:rPr lang="nl-NL" dirty="0"/>
              <a:t>Jelle </a:t>
            </a:r>
            <a:r>
              <a:rPr lang="nl-NL" dirty="0" smtClean="0"/>
              <a:t>Kaldewaij</a:t>
            </a:r>
          </a:p>
          <a:p>
            <a:pPr lvl="0"/>
            <a:r>
              <a:rPr lang="nl-NL" smtClean="0">
                <a:hlinkClick r:id="rId2"/>
              </a:rPr>
              <a:t>j.kaldewaij@nwo.nl</a:t>
            </a:r>
            <a:endParaRPr lang="nl-NL" smtClean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r>
              <a:rPr lang="nl-NL" dirty="0"/>
              <a:t>Stef Severt</a:t>
            </a:r>
          </a:p>
          <a:p>
            <a:pPr lvl="0"/>
            <a:r>
              <a:rPr lang="nl-NL" dirty="0">
                <a:hlinkClick r:id="rId3"/>
              </a:rPr>
              <a:t>s.severt@nwo.nl</a:t>
            </a:r>
            <a:endParaRPr lang="nl-NL" dirty="0"/>
          </a:p>
          <a:p>
            <a:pPr lvl="0"/>
            <a:r>
              <a:rPr lang="nl-NL" dirty="0"/>
              <a:t>070- 349 44 24</a:t>
            </a:r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voor jullie aandacht!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091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 – belang onderwijsonderzoek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681602"/>
            <a:ext cx="4033474" cy="182073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344" y="2996952"/>
            <a:ext cx="4104456" cy="21018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763" y="4584331"/>
            <a:ext cx="3253452" cy="18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6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resultaten</a:t>
            </a:r>
            <a:r>
              <a:rPr lang="en-US" dirty="0"/>
              <a:t> van </a:t>
            </a:r>
            <a:r>
              <a:rPr lang="en-US" dirty="0" err="1"/>
              <a:t>wetenschappelijk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over onderwijs </a:t>
            </a:r>
            <a:r>
              <a:rPr lang="en-US" dirty="0" err="1"/>
              <a:t>zoekt</a:t>
            </a:r>
            <a:r>
              <a:rPr lang="en-US" dirty="0"/>
              <a:t>,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zoek</a:t>
            </a:r>
            <a:r>
              <a:rPr lang="en-US" dirty="0"/>
              <a:t> je </a:t>
            </a:r>
            <a:r>
              <a:rPr lang="en-US" dirty="0" err="1"/>
              <a:t>dan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Vrije vorm 13"/>
          <p:cNvSpPr/>
          <p:nvPr/>
        </p:nvSpPr>
        <p:spPr>
          <a:xfrm>
            <a:off x="3224107" y="3901440"/>
            <a:ext cx="2987040" cy="833120"/>
          </a:xfrm>
          <a:custGeom>
            <a:avLst/>
            <a:gdLst>
              <a:gd name="connsiteX0" fmla="*/ 1137920 w 3034453"/>
              <a:gd name="connsiteY0" fmla="*/ 54187 h 833120"/>
              <a:gd name="connsiteX1" fmla="*/ 230293 w 3034453"/>
              <a:gd name="connsiteY1" fmla="*/ 189653 h 833120"/>
              <a:gd name="connsiteX2" fmla="*/ 0 w 3034453"/>
              <a:gd name="connsiteY2" fmla="*/ 399627 h 833120"/>
              <a:gd name="connsiteX3" fmla="*/ 67733 w 3034453"/>
              <a:gd name="connsiteY3" fmla="*/ 663787 h 833120"/>
              <a:gd name="connsiteX4" fmla="*/ 142240 w 3034453"/>
              <a:gd name="connsiteY4" fmla="*/ 670560 h 833120"/>
              <a:gd name="connsiteX5" fmla="*/ 602826 w 3034453"/>
              <a:gd name="connsiteY5" fmla="*/ 772160 h 833120"/>
              <a:gd name="connsiteX6" fmla="*/ 1916853 w 3034453"/>
              <a:gd name="connsiteY6" fmla="*/ 833120 h 833120"/>
              <a:gd name="connsiteX7" fmla="*/ 2838026 w 3034453"/>
              <a:gd name="connsiteY7" fmla="*/ 636693 h 833120"/>
              <a:gd name="connsiteX8" fmla="*/ 3034453 w 3034453"/>
              <a:gd name="connsiteY8" fmla="*/ 311573 h 833120"/>
              <a:gd name="connsiteX9" fmla="*/ 2404533 w 3034453"/>
              <a:gd name="connsiteY9" fmla="*/ 121920 h 833120"/>
              <a:gd name="connsiteX10" fmla="*/ 1334346 w 3034453"/>
              <a:gd name="connsiteY10" fmla="*/ 0 h 833120"/>
              <a:gd name="connsiteX11" fmla="*/ 690880 w 3034453"/>
              <a:gd name="connsiteY11" fmla="*/ 67733 h 833120"/>
              <a:gd name="connsiteX12" fmla="*/ 453813 w 3034453"/>
              <a:gd name="connsiteY12" fmla="*/ 128693 h 833120"/>
              <a:gd name="connsiteX0" fmla="*/ 1137920 w 2987040"/>
              <a:gd name="connsiteY0" fmla="*/ 54187 h 833120"/>
              <a:gd name="connsiteX1" fmla="*/ 230293 w 2987040"/>
              <a:gd name="connsiteY1" fmla="*/ 189653 h 833120"/>
              <a:gd name="connsiteX2" fmla="*/ 0 w 2987040"/>
              <a:gd name="connsiteY2" fmla="*/ 399627 h 833120"/>
              <a:gd name="connsiteX3" fmla="*/ 67733 w 2987040"/>
              <a:gd name="connsiteY3" fmla="*/ 663787 h 833120"/>
              <a:gd name="connsiteX4" fmla="*/ 142240 w 2987040"/>
              <a:gd name="connsiteY4" fmla="*/ 670560 h 833120"/>
              <a:gd name="connsiteX5" fmla="*/ 602826 w 2987040"/>
              <a:gd name="connsiteY5" fmla="*/ 772160 h 833120"/>
              <a:gd name="connsiteX6" fmla="*/ 1916853 w 2987040"/>
              <a:gd name="connsiteY6" fmla="*/ 833120 h 833120"/>
              <a:gd name="connsiteX7" fmla="*/ 2838026 w 2987040"/>
              <a:gd name="connsiteY7" fmla="*/ 636693 h 833120"/>
              <a:gd name="connsiteX8" fmla="*/ 2987040 w 2987040"/>
              <a:gd name="connsiteY8" fmla="*/ 338666 h 833120"/>
              <a:gd name="connsiteX9" fmla="*/ 2404533 w 2987040"/>
              <a:gd name="connsiteY9" fmla="*/ 121920 h 833120"/>
              <a:gd name="connsiteX10" fmla="*/ 1334346 w 2987040"/>
              <a:gd name="connsiteY10" fmla="*/ 0 h 833120"/>
              <a:gd name="connsiteX11" fmla="*/ 690880 w 2987040"/>
              <a:gd name="connsiteY11" fmla="*/ 67733 h 833120"/>
              <a:gd name="connsiteX12" fmla="*/ 453813 w 2987040"/>
              <a:gd name="connsiteY12" fmla="*/ 128693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7040" h="833120">
                <a:moveTo>
                  <a:pt x="1137920" y="54187"/>
                </a:moveTo>
                <a:lnTo>
                  <a:pt x="230293" y="189653"/>
                </a:lnTo>
                <a:lnTo>
                  <a:pt x="0" y="399627"/>
                </a:lnTo>
                <a:lnTo>
                  <a:pt x="67733" y="663787"/>
                </a:lnTo>
                <a:lnTo>
                  <a:pt x="142240" y="670560"/>
                </a:lnTo>
                <a:lnTo>
                  <a:pt x="602826" y="772160"/>
                </a:lnTo>
                <a:lnTo>
                  <a:pt x="1916853" y="833120"/>
                </a:lnTo>
                <a:lnTo>
                  <a:pt x="2838026" y="636693"/>
                </a:lnTo>
                <a:lnTo>
                  <a:pt x="2987040" y="338666"/>
                </a:lnTo>
                <a:lnTo>
                  <a:pt x="2404533" y="121920"/>
                </a:lnTo>
                <a:lnTo>
                  <a:pt x="1334346" y="0"/>
                </a:lnTo>
                <a:lnTo>
                  <a:pt x="690880" y="67733"/>
                </a:lnTo>
                <a:lnTo>
                  <a:pt x="453813" y="128693"/>
                </a:lnTo>
              </a:path>
            </a:pathLst>
          </a:custGeom>
          <a:noFill/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37" y="2996952"/>
            <a:ext cx="6347048" cy="30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 - voorstellen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39752" y="1988840"/>
            <a:ext cx="6347048" cy="3888432"/>
          </a:xfrm>
        </p:spPr>
        <p:txBody>
          <a:bodyPr/>
          <a:lstStyle/>
          <a:p>
            <a:r>
              <a:rPr lang="nl-NL" dirty="0" smtClean="0"/>
              <a:t>Wie is …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Leraar?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Onderzoeker?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Anders?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 smtClean="0"/>
              <a:t>Tweespraak:</a:t>
            </a:r>
          </a:p>
          <a:p>
            <a:r>
              <a:rPr lang="nl-NL" dirty="0" smtClean="0"/>
              <a:t>Welke rol heeft onderwijsonderzoek in je werk?</a:t>
            </a:r>
          </a:p>
          <a:p>
            <a:r>
              <a:rPr lang="nl-NL" dirty="0"/>
              <a:t>H</a:t>
            </a:r>
            <a:r>
              <a:rPr lang="nl-NL" dirty="0" smtClean="0"/>
              <a:t>oe maak jij gebruik van onderwijsonderzoek?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975" y="1772816"/>
            <a:ext cx="6346825" cy="321266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Missie</a:t>
            </a:r>
            <a:r>
              <a:rPr lang="en-US" dirty="0"/>
              <a:t> NRO</a:t>
            </a:r>
          </a:p>
        </p:txBody>
      </p:sp>
    </p:spTree>
    <p:extLst>
      <p:ext uri="{BB962C8B-B14F-4D97-AF65-F5344CB8AC3E}">
        <p14:creationId xmlns:p14="http://schemas.microsoft.com/office/powerpoint/2010/main" val="335729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975" y="1988840"/>
            <a:ext cx="6346825" cy="24155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Doel</a:t>
            </a:r>
            <a:r>
              <a:rPr lang="en-US" dirty="0"/>
              <a:t> 1: </a:t>
            </a:r>
            <a:r>
              <a:rPr lang="en-US" dirty="0" err="1"/>
              <a:t>programmeren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financieren</a:t>
            </a:r>
            <a:r>
              <a:rPr lang="en-US" dirty="0"/>
              <a:t> van </a:t>
            </a:r>
            <a:r>
              <a:rPr lang="en-US" dirty="0" err="1"/>
              <a:t>onderwijsonderzoek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752" y="1988840"/>
            <a:ext cx="5401524" cy="3962743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2: verbinden van praktijk, onderzoek en beleid; toepassen van onderzoeksresultaten</a:t>
            </a:r>
          </a:p>
        </p:txBody>
      </p:sp>
    </p:spTree>
    <p:extLst>
      <p:ext uri="{BB962C8B-B14F-4D97-AF65-F5344CB8AC3E}">
        <p14:creationId xmlns:p14="http://schemas.microsoft.com/office/powerpoint/2010/main" val="23013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Instrumenten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>
                <a:hlinkClick r:id="rId3"/>
              </a:rPr>
              <a:t>Projectendatabase</a:t>
            </a: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>
                <a:hlinkClick r:id="rId4"/>
              </a:rPr>
              <a:t>Kennisportal</a:t>
            </a: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>
                <a:hlinkClick r:id="rId5"/>
              </a:rPr>
              <a:t>Leraar24</a:t>
            </a: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>
                <a:hlinkClick r:id="rId6"/>
              </a:rPr>
              <a:t>Kennisrotonde</a:t>
            </a: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>
                <a:hlinkClick r:id="rId7"/>
              </a:rPr>
              <a:t>Toegang tot wetenschappelijke literatuur</a:t>
            </a:r>
            <a:endParaRPr lang="nl-NL" dirty="0" smtClean="0"/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/>
              <a:t>Meedoen in consortium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Werkplaatsen onderwijsonderzoek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43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39752" y="1988840"/>
            <a:ext cx="6347048" cy="4032448"/>
          </a:xfrm>
        </p:spPr>
        <p:txBody>
          <a:bodyPr>
            <a:normAutofit/>
          </a:bodyPr>
          <a:lstStyle/>
          <a:p>
            <a:r>
              <a:rPr lang="nl-NL" dirty="0" smtClean="0"/>
              <a:t>Wie is (wanneer) aan zet / verantwoordelijk bij het laten landen van resultaten van onderwijsonderzoek in de praktijk?</a:t>
            </a:r>
          </a:p>
          <a:p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/>
              <a:t>Onderzoeker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Leraar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NRO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Andere partijen (Lerarenopleidingen,  onderwijsadviesbureaus, educatief uitgevers)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Onderwijsraden; netwerken van docenten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 smtClean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69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NRO 3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NRO HO 3/4 NL" id="{A518F6E6-8FF7-AD45-A38E-13CAAFFC0EB5}" vid="{DC6E584C-0F1F-CA42-90F0-72CFD76951B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NRO HO 3/4 NL" id="{A518F6E6-8FF7-AD45-A38E-13CAAFFC0EB5}" vid="{DFFE8CBE-AF1B-0946-8AE2-D2EE9097C9F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NRO HO 3_4 NL</Template>
  <TotalTime>680</TotalTime>
  <Words>576</Words>
  <Application>Microsoft Office PowerPoint</Application>
  <PresentationFormat>Diavoorstelling (4:3)</PresentationFormat>
  <Paragraphs>77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Template NRO 3 NL</vt:lpstr>
      <vt:lpstr>Custom Design</vt:lpstr>
      <vt:lpstr>Betere verbindingen met onderzoek</vt:lpstr>
      <vt:lpstr>Intro – belang onderwijsonderzoek</vt:lpstr>
      <vt:lpstr>Intro</vt:lpstr>
      <vt:lpstr>Intro - voorstellen</vt:lpstr>
      <vt:lpstr>Missie NRO</vt:lpstr>
      <vt:lpstr>Doel 1: programmeren en financieren van onderwijsonderzoek</vt:lpstr>
      <vt:lpstr>Doel 2: verbinden van praktijk, onderzoek en beleid; toepassen van onderzoeksresultaten</vt:lpstr>
      <vt:lpstr>Instrumenten</vt:lpstr>
      <vt:lpstr>Vraag</vt:lpstr>
      <vt:lpstr>Stellingen leraren</vt:lpstr>
      <vt:lpstr>Stellingen onderzoekers</vt:lpstr>
      <vt:lpstr>Dank voor jullie aandacht!</vt:lpstr>
    </vt:vector>
  </TitlesOfParts>
  <Company>NWO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Betere verbindingen met onderzoek</dc:title>
  <dc:creator>Severt, S.  [Stef]</dc:creator>
  <cp:lastModifiedBy>Severt, S.  [Stef]</cp:lastModifiedBy>
  <cp:revision>39</cp:revision>
  <cp:lastPrinted>2019-01-12T07:08:33Z</cp:lastPrinted>
  <dcterms:created xsi:type="dcterms:W3CDTF">2018-12-19T13:48:11Z</dcterms:created>
  <dcterms:modified xsi:type="dcterms:W3CDTF">2019-01-16T12:26:20Z</dcterms:modified>
</cp:coreProperties>
</file>