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8" r:id="rId6"/>
    <p:sldId id="260" r:id="rId7"/>
    <p:sldId id="261" r:id="rId8"/>
    <p:sldId id="267" r:id="rId9"/>
    <p:sldId id="263" r:id="rId10"/>
    <p:sldId id="265" r:id="rId11"/>
    <p:sldId id="262" r:id="rId12"/>
    <p:sldId id="266" r:id="rId13"/>
    <p:sldId id="26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84" autoAdjust="0"/>
  </p:normalViewPr>
  <p:slideViewPr>
    <p:cSldViewPr snapToGrid="0">
      <p:cViewPr>
        <p:scale>
          <a:sx n="66" d="100"/>
          <a:sy n="66" d="100"/>
        </p:scale>
        <p:origin x="90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955799"/>
            <a:ext cx="9144000" cy="1998663"/>
          </a:xfrm>
        </p:spPr>
        <p:txBody>
          <a:bodyPr anchor="b"/>
          <a:lstStyle>
            <a:lvl1pPr algn="ctr">
              <a:defRPr sz="6000"/>
            </a:lvl1pPr>
          </a:lstStyle>
          <a:p>
            <a:r>
              <a:rPr lang="nl-NL" smtClean="0"/>
              <a:t>Klik om de stijl te bewerken</a:t>
            </a:r>
            <a:endParaRPr lang="nl-NL" dirty="0"/>
          </a:p>
        </p:txBody>
      </p:sp>
      <p:sp>
        <p:nvSpPr>
          <p:cNvPr id="3" name="Ondertitel 2"/>
          <p:cNvSpPr>
            <a:spLocks noGrp="1"/>
          </p:cNvSpPr>
          <p:nvPr>
            <p:ph type="subTitle" idx="1"/>
          </p:nvPr>
        </p:nvSpPr>
        <p:spPr>
          <a:xfrm>
            <a:off x="1524000" y="40465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420463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800000"/>
            <a:ext cx="10515600" cy="1325563"/>
          </a:xfrm>
        </p:spPr>
        <p:txBody>
          <a:body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80000" y="3125563"/>
            <a:ext cx="10515600" cy="3051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253970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29676" y="1871663"/>
            <a:ext cx="2552700" cy="4305300"/>
          </a:xfrm>
        </p:spPr>
        <p:txBody>
          <a:bodyPr vert="eaVert"/>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80000" y="1871663"/>
            <a:ext cx="7510117" cy="43053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347178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80000" y="1800000"/>
            <a:ext cx="10515600" cy="1325563"/>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080000" y="3154365"/>
            <a:ext cx="10515600" cy="303212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137553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80000" y="1709738"/>
            <a:ext cx="10515600" cy="2852737"/>
          </a:xfrm>
        </p:spPr>
        <p:txBody>
          <a:bodyPr anchor="b"/>
          <a:lstStyle>
            <a:lvl1pPr>
              <a:defRPr sz="6000"/>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108000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248799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080000" y="1800000"/>
            <a:ext cx="10515600" cy="1325563"/>
          </a:xfrm>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1080000" y="3125563"/>
            <a:ext cx="5167312" cy="305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428288" y="3125563"/>
            <a:ext cx="5167312" cy="305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356208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080000" y="1800000"/>
            <a:ext cx="10515600" cy="1325563"/>
          </a:xfrm>
        </p:spPr>
        <p:txBody>
          <a:bodyPr/>
          <a:lstStyle/>
          <a:p>
            <a:r>
              <a:rPr lang="nl-NL" smtClean="0"/>
              <a:t>Klik om de stijl te bewerken</a:t>
            </a:r>
            <a:endParaRPr lang="nl-NL" dirty="0"/>
          </a:p>
        </p:txBody>
      </p:sp>
      <p:sp>
        <p:nvSpPr>
          <p:cNvPr id="3" name="Tijdelijke aanduiding voor tekst 2"/>
          <p:cNvSpPr>
            <a:spLocks noGrp="1"/>
          </p:cNvSpPr>
          <p:nvPr>
            <p:ph type="body" idx="1"/>
          </p:nvPr>
        </p:nvSpPr>
        <p:spPr>
          <a:xfrm>
            <a:off x="1080000" y="30668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1080000" y="3943349"/>
            <a:ext cx="5157787" cy="22463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412412" y="30668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414000" y="3943349"/>
            <a:ext cx="5183188" cy="22463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atum 6"/>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386382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080000" y="1800000"/>
            <a:ext cx="10515600" cy="1325563"/>
          </a:xfr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190813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343350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80000" y="1843088"/>
            <a:ext cx="3932237" cy="1600200"/>
          </a:xfrm>
        </p:spPr>
        <p:txBody>
          <a:bodyPr anchor="b"/>
          <a:lstStyle>
            <a:lvl1pPr>
              <a:defRPr sz="3200"/>
            </a:lvl1pPr>
          </a:lstStyle>
          <a:p>
            <a:r>
              <a:rPr lang="nl-NL" smtClean="0"/>
              <a:t>Klik om de stijl te bewerken</a:t>
            </a:r>
            <a:endParaRPr lang="nl-NL" dirty="0"/>
          </a:p>
        </p:txBody>
      </p:sp>
      <p:sp>
        <p:nvSpPr>
          <p:cNvPr id="3" name="Tijdelijke aanduiding voor inhoud 2"/>
          <p:cNvSpPr>
            <a:spLocks noGrp="1"/>
          </p:cNvSpPr>
          <p:nvPr>
            <p:ph idx="1"/>
          </p:nvPr>
        </p:nvSpPr>
        <p:spPr>
          <a:xfrm>
            <a:off x="5438778" y="1843089"/>
            <a:ext cx="6172200" cy="4017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1080000" y="3443288"/>
            <a:ext cx="3932237" cy="24177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23470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80000" y="18288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326066" y="1828800"/>
            <a:ext cx="6172200" cy="4032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080000" y="3429000"/>
            <a:ext cx="3932237" cy="24320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27681E0-BDBB-40C9-8EED-0C7AFF1358C2}" type="datetimeFigureOut">
              <a:rPr lang="nl-NL" smtClean="0"/>
              <a:t>18-1-2017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718E0D4-6AB3-4B28-A9F4-61256A52B613}" type="slidenum">
              <a:rPr lang="nl-NL" smtClean="0"/>
              <a:t>‹nr.›</a:t>
            </a:fld>
            <a:endParaRPr lang="nl-NL" dirty="0"/>
          </a:p>
        </p:txBody>
      </p:sp>
    </p:spTree>
    <p:extLst>
      <p:ext uri="{BB962C8B-B14F-4D97-AF65-F5344CB8AC3E}">
        <p14:creationId xmlns:p14="http://schemas.microsoft.com/office/powerpoint/2010/main" val="377423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80000" y="1800000"/>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1080000" y="3257549"/>
            <a:ext cx="10515600" cy="291941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681E0-BDBB-40C9-8EED-0C7AFF1358C2}" type="datetimeFigureOut">
              <a:rPr lang="nl-NL" smtClean="0"/>
              <a:t>18-1-2017</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8E0D4-6AB3-4B28-A9F4-61256A52B613}" type="slidenum">
              <a:rPr lang="nl-NL" smtClean="0"/>
              <a:t>‹nr.›</a:t>
            </a:fld>
            <a:endParaRPr lang="nl-NL" dirty="0"/>
          </a:p>
        </p:txBody>
      </p:sp>
    </p:spTree>
    <p:extLst>
      <p:ext uri="{BB962C8B-B14F-4D97-AF65-F5344CB8AC3E}">
        <p14:creationId xmlns:p14="http://schemas.microsoft.com/office/powerpoint/2010/main" val="410350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Zk7radTb9s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906072"/>
            <a:ext cx="9144000" cy="2234953"/>
          </a:xfrm>
        </p:spPr>
        <p:txBody>
          <a:bodyPr/>
          <a:lstStyle/>
          <a:p>
            <a:r>
              <a:rPr lang="nl-NL" dirty="0" smtClean="0"/>
              <a:t>‘Naar zelfverantwoordelijk leren’</a:t>
            </a:r>
            <a:endParaRPr lang="nl-NL" dirty="0"/>
          </a:p>
        </p:txBody>
      </p:sp>
      <p:sp>
        <p:nvSpPr>
          <p:cNvPr id="3" name="Ondertitel 2"/>
          <p:cNvSpPr>
            <a:spLocks noGrp="1"/>
          </p:cNvSpPr>
          <p:nvPr>
            <p:ph type="subTitle" idx="1"/>
          </p:nvPr>
        </p:nvSpPr>
        <p:spPr>
          <a:xfrm>
            <a:off x="1524000" y="4233101"/>
            <a:ext cx="9144000" cy="1655762"/>
          </a:xfrm>
        </p:spPr>
        <p:txBody>
          <a:bodyPr>
            <a:normAutofit/>
          </a:bodyPr>
          <a:lstStyle/>
          <a:p>
            <a:endParaRPr lang="nl-NL" sz="1400" dirty="0" smtClean="0"/>
          </a:p>
          <a:p>
            <a:endParaRPr lang="nl-NL" sz="1400" dirty="0"/>
          </a:p>
          <a:p>
            <a:r>
              <a:rPr lang="nl-NL" sz="1400" dirty="0" smtClean="0"/>
              <a:t>Jasmijn Hamakers-Kester</a:t>
            </a:r>
          </a:p>
          <a:p>
            <a:r>
              <a:rPr lang="nl-NL" sz="1400" dirty="0" smtClean="0"/>
              <a:t>ResearchED.eu</a:t>
            </a:r>
          </a:p>
          <a:p>
            <a:r>
              <a:rPr lang="nl-NL" sz="1400" dirty="0" smtClean="0"/>
              <a:t>21-01-2017</a:t>
            </a:r>
            <a:endParaRPr lang="nl-NL" sz="1400" dirty="0"/>
          </a:p>
        </p:txBody>
      </p:sp>
    </p:spTree>
    <p:extLst>
      <p:ext uri="{BB962C8B-B14F-4D97-AF65-F5344CB8AC3E}">
        <p14:creationId xmlns:p14="http://schemas.microsoft.com/office/powerpoint/2010/main" val="22378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llega_alemeen intro_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2042886"/>
            <a:ext cx="5544457" cy="4158343"/>
          </a:xfrm>
          <a:prstGeom prst="rect">
            <a:avLst/>
          </a:prstGeom>
        </p:spPr>
      </p:pic>
    </p:spTree>
    <p:extLst>
      <p:ext uri="{BB962C8B-B14F-4D97-AF65-F5344CB8AC3E}">
        <p14:creationId xmlns:p14="http://schemas.microsoft.com/office/powerpoint/2010/main" val="2909103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0000" y="1800000"/>
            <a:ext cx="10515600" cy="1218971"/>
          </a:xfrm>
        </p:spPr>
        <p:txBody>
          <a:bodyPr>
            <a:normAutofit fontScale="90000"/>
          </a:bodyPr>
          <a:lstStyle/>
          <a:p>
            <a:pPr algn="ctr"/>
            <a:r>
              <a:rPr lang="en-US" sz="4000" b="1" dirty="0">
                <a:solidFill>
                  <a:srgbClr val="000000"/>
                </a:solidFill>
                <a:ea typeface="Arial"/>
                <a:cs typeface="Arial"/>
                <a:sym typeface="Arial"/>
              </a:rPr>
              <a:t>Formeel </a:t>
            </a:r>
            <a:r>
              <a:rPr lang="en-US" sz="4000" b="1" dirty="0" err="1">
                <a:solidFill>
                  <a:srgbClr val="000000"/>
                </a:solidFill>
                <a:ea typeface="Arial"/>
                <a:cs typeface="Arial"/>
                <a:sym typeface="Arial"/>
              </a:rPr>
              <a:t>en</a:t>
            </a:r>
            <a:r>
              <a:rPr lang="en-US" sz="4000" b="1" dirty="0">
                <a:solidFill>
                  <a:srgbClr val="000000"/>
                </a:solidFill>
                <a:ea typeface="Arial"/>
                <a:cs typeface="Arial"/>
                <a:sym typeface="Arial"/>
              </a:rPr>
              <a:t> </a:t>
            </a:r>
            <a:r>
              <a:rPr lang="en-US" sz="4000" b="1" dirty="0" smtClean="0">
                <a:solidFill>
                  <a:srgbClr val="000000"/>
                </a:solidFill>
                <a:ea typeface="Arial"/>
                <a:cs typeface="Arial"/>
                <a:sym typeface="Arial"/>
              </a:rPr>
              <a:t>non </a:t>
            </a:r>
            <a:r>
              <a:rPr lang="en-US" sz="4000" b="1" dirty="0" err="1" smtClean="0">
                <a:solidFill>
                  <a:srgbClr val="000000"/>
                </a:solidFill>
                <a:ea typeface="Arial"/>
                <a:cs typeface="Arial"/>
                <a:sym typeface="Arial"/>
              </a:rPr>
              <a:t>formeel</a:t>
            </a:r>
            <a:r>
              <a:rPr lang="en-US" sz="4000" b="1" dirty="0" smtClean="0">
                <a:solidFill>
                  <a:srgbClr val="000000"/>
                </a:solidFill>
                <a:ea typeface="Arial"/>
                <a:cs typeface="Arial"/>
                <a:sym typeface="Arial"/>
              </a:rPr>
              <a:t> </a:t>
            </a:r>
            <a:r>
              <a:rPr lang="en-US" sz="4000" b="1" dirty="0" err="1">
                <a:solidFill>
                  <a:srgbClr val="000000"/>
                </a:solidFill>
                <a:ea typeface="Arial"/>
                <a:cs typeface="Arial"/>
                <a:sym typeface="Arial"/>
              </a:rPr>
              <a:t>leren</a:t>
            </a:r>
            <a:r>
              <a:rPr lang="en-US" b="1" dirty="0">
                <a:solidFill>
                  <a:srgbClr val="000000"/>
                </a:solidFill>
                <a:latin typeface="Arial"/>
                <a:ea typeface="Arial"/>
                <a:cs typeface="Arial"/>
                <a:sym typeface="Arial"/>
              </a:rPr>
              <a:t/>
            </a:r>
            <a:br>
              <a:rPr lang="en-US" b="1" dirty="0">
                <a:solidFill>
                  <a:srgbClr val="000000"/>
                </a:solidFill>
                <a:latin typeface="Arial"/>
                <a:ea typeface="Arial"/>
                <a:cs typeface="Arial"/>
                <a:sym typeface="Arial"/>
              </a:rPr>
            </a:br>
            <a:endParaRPr lang="nl-NL" dirty="0"/>
          </a:p>
        </p:txBody>
      </p:sp>
      <p:sp>
        <p:nvSpPr>
          <p:cNvPr id="3" name="Tijdelijke aanduiding voor inhoud 2"/>
          <p:cNvSpPr>
            <a:spLocks noGrp="1"/>
          </p:cNvSpPr>
          <p:nvPr>
            <p:ph idx="1"/>
          </p:nvPr>
        </p:nvSpPr>
        <p:spPr>
          <a:xfrm>
            <a:off x="1080000" y="2806022"/>
            <a:ext cx="10515600" cy="3032123"/>
          </a:xfrm>
        </p:spPr>
        <p:txBody>
          <a:bodyPr>
            <a:normAutofit fontScale="92500" lnSpcReduction="10000"/>
          </a:bodyPr>
          <a:lstStyle/>
          <a:p>
            <a:pPr marL="342900" lvl="0" indent="-342900">
              <a:lnSpc>
                <a:spcPct val="100000"/>
              </a:lnSpc>
              <a:spcBef>
                <a:spcPts val="800"/>
              </a:spcBef>
              <a:buClr>
                <a:schemeClr val="lt1"/>
              </a:buClr>
              <a:buNone/>
            </a:pPr>
            <a:r>
              <a:rPr lang="nl-NL" sz="2600" dirty="0" smtClean="0">
                <a:solidFill>
                  <a:srgbClr val="000000"/>
                </a:solidFill>
                <a:latin typeface="+mj-lt"/>
                <a:ea typeface="Arial"/>
                <a:cs typeface="Arial"/>
                <a:sym typeface="Arial"/>
              </a:rPr>
              <a:t>-</a:t>
            </a:r>
            <a:r>
              <a:rPr lang="nl-NL" sz="2600" dirty="0">
                <a:solidFill>
                  <a:srgbClr val="000000"/>
                </a:solidFill>
                <a:latin typeface="+mj-lt"/>
                <a:ea typeface="Arial"/>
                <a:cs typeface="Arial"/>
                <a:sym typeface="Arial"/>
              </a:rPr>
              <a:t>gedeeld leiderschap / </a:t>
            </a:r>
            <a:r>
              <a:rPr lang="nl-NL" sz="2600" dirty="0" smtClean="0">
                <a:solidFill>
                  <a:srgbClr val="000000"/>
                </a:solidFill>
                <a:latin typeface="+mj-lt"/>
                <a:ea typeface="Arial"/>
                <a:cs typeface="Arial"/>
                <a:sym typeface="Arial"/>
              </a:rPr>
              <a:t>zelf organiserend vermogen</a:t>
            </a:r>
            <a:endParaRPr lang="nl-NL" sz="2600" dirty="0">
              <a:solidFill>
                <a:srgbClr val="000000"/>
              </a:solidFill>
              <a:latin typeface="+mj-lt"/>
              <a:ea typeface="Arial"/>
              <a:cs typeface="Arial"/>
              <a:sym typeface="Arial"/>
            </a:endParaRPr>
          </a:p>
          <a:p>
            <a:pPr marL="342900" lvl="0" indent="-342900">
              <a:lnSpc>
                <a:spcPct val="100000"/>
              </a:lnSpc>
              <a:spcBef>
                <a:spcPts val="800"/>
              </a:spcBef>
              <a:buClr>
                <a:schemeClr val="lt1"/>
              </a:buClr>
              <a:buNone/>
            </a:pPr>
            <a:r>
              <a:rPr lang="nl-NL" sz="2600" dirty="0">
                <a:latin typeface="+mj-lt"/>
              </a:rPr>
              <a:t>-</a:t>
            </a:r>
            <a:r>
              <a:rPr lang="nl-NL" sz="2600" dirty="0">
                <a:solidFill>
                  <a:srgbClr val="000000"/>
                </a:solidFill>
                <a:latin typeface="+mj-lt"/>
                <a:ea typeface="Arial"/>
                <a:cs typeface="Arial"/>
                <a:sym typeface="Arial"/>
              </a:rPr>
              <a:t>didactisch </a:t>
            </a:r>
            <a:r>
              <a:rPr lang="nl-NL" sz="2600" dirty="0" smtClean="0">
                <a:solidFill>
                  <a:srgbClr val="000000"/>
                </a:solidFill>
                <a:latin typeface="+mj-lt"/>
                <a:ea typeface="Arial"/>
                <a:cs typeface="Arial"/>
                <a:sym typeface="Arial"/>
              </a:rPr>
              <a:t>coachen (praktijkgericht onderzoek en feedback)</a:t>
            </a:r>
            <a:endParaRPr lang="nl-NL" sz="2600" dirty="0">
              <a:solidFill>
                <a:srgbClr val="000000"/>
              </a:solidFill>
              <a:latin typeface="+mj-lt"/>
              <a:ea typeface="Arial"/>
              <a:cs typeface="Arial"/>
              <a:sym typeface="Arial"/>
            </a:endParaRPr>
          </a:p>
          <a:p>
            <a:pPr marL="342900" lvl="0" indent="-342900">
              <a:lnSpc>
                <a:spcPct val="100000"/>
              </a:lnSpc>
              <a:spcBef>
                <a:spcPts val="800"/>
              </a:spcBef>
              <a:buClr>
                <a:schemeClr val="lt1"/>
              </a:buClr>
              <a:buNone/>
            </a:pPr>
            <a:r>
              <a:rPr lang="nl-NL" sz="2600" dirty="0">
                <a:latin typeface="+mj-lt"/>
              </a:rPr>
              <a:t>-onderzoek doen (TNO, NRO, </a:t>
            </a:r>
            <a:r>
              <a:rPr lang="nl-NL" sz="2600" dirty="0" err="1">
                <a:latin typeface="+mj-lt"/>
              </a:rPr>
              <a:t>Leerlab</a:t>
            </a:r>
            <a:r>
              <a:rPr lang="nl-NL" sz="2600" dirty="0">
                <a:latin typeface="+mj-lt"/>
              </a:rPr>
              <a:t>, </a:t>
            </a:r>
            <a:r>
              <a:rPr lang="nl-NL" sz="2600" dirty="0" smtClean="0">
                <a:latin typeface="+mj-lt"/>
              </a:rPr>
              <a:t>t.b.v. studie,…)</a:t>
            </a:r>
          </a:p>
          <a:p>
            <a:pPr marL="342900" lvl="0" indent="-342900">
              <a:lnSpc>
                <a:spcPct val="100000"/>
              </a:lnSpc>
              <a:spcBef>
                <a:spcPts val="800"/>
              </a:spcBef>
              <a:buClr>
                <a:schemeClr val="lt1"/>
              </a:buClr>
              <a:buNone/>
            </a:pPr>
            <a:r>
              <a:rPr lang="nl-NL" sz="2600" dirty="0" smtClean="0">
                <a:latin typeface="+mj-lt"/>
              </a:rPr>
              <a:t>-opleidingsschool</a:t>
            </a:r>
          </a:p>
          <a:p>
            <a:pPr marL="342900" lvl="0" indent="-342900">
              <a:lnSpc>
                <a:spcPct val="100000"/>
              </a:lnSpc>
              <a:spcBef>
                <a:spcPts val="800"/>
              </a:spcBef>
              <a:buClr>
                <a:schemeClr val="lt1"/>
              </a:buClr>
              <a:buNone/>
            </a:pPr>
            <a:r>
              <a:rPr lang="nl-NL" sz="2600" dirty="0" smtClean="0">
                <a:solidFill>
                  <a:srgbClr val="000000"/>
                </a:solidFill>
                <a:latin typeface="+mj-lt"/>
                <a:ea typeface="Arial"/>
                <a:cs typeface="Arial"/>
                <a:sym typeface="Arial"/>
              </a:rPr>
              <a:t>-leernetwerken</a:t>
            </a:r>
            <a:endParaRPr lang="nl-NL" sz="2600" dirty="0">
              <a:solidFill>
                <a:srgbClr val="000000"/>
              </a:solidFill>
              <a:latin typeface="+mj-lt"/>
              <a:ea typeface="Arial"/>
              <a:cs typeface="Arial"/>
              <a:sym typeface="Arial"/>
            </a:endParaRPr>
          </a:p>
          <a:p>
            <a:pPr marL="0" lvl="0" indent="0">
              <a:lnSpc>
                <a:spcPct val="100000"/>
              </a:lnSpc>
              <a:spcBef>
                <a:spcPts val="800"/>
              </a:spcBef>
              <a:buClr>
                <a:schemeClr val="lt1"/>
              </a:buClr>
              <a:buNone/>
            </a:pPr>
            <a:r>
              <a:rPr lang="nl-NL" sz="2600" dirty="0">
                <a:latin typeface="+mj-lt"/>
              </a:rPr>
              <a:t>-scrum</a:t>
            </a:r>
          </a:p>
          <a:p>
            <a:pPr marL="0" lvl="0" indent="0">
              <a:lnSpc>
                <a:spcPct val="100000"/>
              </a:lnSpc>
              <a:spcBef>
                <a:spcPts val="800"/>
              </a:spcBef>
              <a:buClr>
                <a:schemeClr val="lt1"/>
              </a:buClr>
              <a:buNone/>
            </a:pPr>
            <a:r>
              <a:rPr lang="nl-NL" sz="2600" dirty="0">
                <a:latin typeface="+mj-lt"/>
              </a:rPr>
              <a:t>-eigen </a:t>
            </a:r>
            <a:r>
              <a:rPr lang="nl-NL" sz="2600" dirty="0" smtClean="0">
                <a:latin typeface="+mj-lt"/>
              </a:rPr>
              <a:t>initiatieven</a:t>
            </a:r>
            <a:endParaRPr lang="nl-NL" sz="2600" dirty="0">
              <a:latin typeface="+mj-lt"/>
            </a:endParaRPr>
          </a:p>
          <a:p>
            <a:endParaRPr lang="nl-NL" dirty="0"/>
          </a:p>
        </p:txBody>
      </p:sp>
    </p:spTree>
    <p:extLst>
      <p:ext uri="{BB962C8B-B14F-4D97-AF65-F5344CB8AC3E}">
        <p14:creationId xmlns:p14="http://schemas.microsoft.com/office/powerpoint/2010/main" val="2477456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27" y="1948543"/>
            <a:ext cx="4909457" cy="4909457"/>
          </a:xfrm>
          <a:prstGeom prst="rect">
            <a:avLst/>
          </a:prstGeom>
          <a:ln>
            <a:noFill/>
          </a:ln>
          <a:effectLst>
            <a:softEdge rad="112500"/>
          </a:effectLst>
        </p:spPr>
      </p:pic>
    </p:spTree>
    <p:extLst>
      <p:ext uri="{BB962C8B-B14F-4D97-AF65-F5344CB8AC3E}">
        <p14:creationId xmlns:p14="http://schemas.microsoft.com/office/powerpoint/2010/main" val="1179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neem je mee en wat geef je terug?</a:t>
            </a:r>
            <a:endParaRPr lang="nl-NL" dirty="0"/>
          </a:p>
        </p:txBody>
      </p:sp>
      <p:sp>
        <p:nvSpPr>
          <p:cNvPr id="3" name="Tijdelijke aanduiding voor inhoud 2"/>
          <p:cNvSpPr>
            <a:spLocks noGrp="1"/>
          </p:cNvSpPr>
          <p:nvPr>
            <p:ph idx="1"/>
          </p:nvPr>
        </p:nvSpPr>
        <p:spPr/>
        <p:txBody>
          <a:bodyPr/>
          <a:lstStyle/>
          <a:p>
            <a:r>
              <a:rPr lang="nl-NL" dirty="0" smtClean="0"/>
              <a:t>Ga naar </a:t>
            </a:r>
            <a:r>
              <a:rPr lang="nl-NL" dirty="0" smtClean="0">
                <a:hlinkClick r:id="rId2"/>
              </a:rPr>
              <a:t>www.menti.com</a:t>
            </a:r>
            <a:endParaRPr lang="nl-NL" dirty="0" smtClean="0"/>
          </a:p>
          <a:p>
            <a:r>
              <a:rPr lang="nl-NL" dirty="0" smtClean="0"/>
              <a:t>Code 182504</a:t>
            </a:r>
            <a:endParaRPr lang="nl-NL" dirty="0"/>
          </a:p>
        </p:txBody>
      </p:sp>
    </p:spTree>
    <p:extLst>
      <p:ext uri="{BB962C8B-B14F-4D97-AF65-F5344CB8AC3E}">
        <p14:creationId xmlns:p14="http://schemas.microsoft.com/office/powerpoint/2010/main" val="1433360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Waarom &amp; waartoe</a:t>
            </a:r>
            <a:endParaRPr lang="nl-NL" dirty="0"/>
          </a:p>
        </p:txBody>
      </p:sp>
      <p:pic>
        <p:nvPicPr>
          <p:cNvPr id="4" name="Shape 107"/>
          <p:cNvPicPr preferRelativeResize="0">
            <a:picLocks noGrp="1"/>
          </p:cNvPicPr>
          <p:nvPr>
            <p:ph idx="1"/>
          </p:nvPr>
        </p:nvPicPr>
        <p:blipFill>
          <a:blip r:embed="rId2">
            <a:alphaModFix/>
          </a:blip>
          <a:stretch>
            <a:fillRect/>
          </a:stretch>
        </p:blipFill>
        <p:spPr>
          <a:xfrm>
            <a:off x="5080000" y="3760788"/>
            <a:ext cx="2514600" cy="1819275"/>
          </a:xfrm>
          <a:prstGeom prst="rect">
            <a:avLst/>
          </a:prstGeom>
          <a:noFill/>
          <a:ln>
            <a:noFill/>
          </a:ln>
        </p:spPr>
      </p:pic>
    </p:spTree>
    <p:extLst>
      <p:ext uri="{BB962C8B-B14F-4D97-AF65-F5344CB8AC3E}">
        <p14:creationId xmlns:p14="http://schemas.microsoft.com/office/powerpoint/2010/main" val="40967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docs.google.com/a/vathorstcollege.nl/drawings/d/sMTvMnckiK-jJPJQJZWOCSQ/image?w=599&amp;h=252&amp;rev=25&amp;ac=1"/>
          <p:cNvSpPr>
            <a:spLocks noGrp="1" noChangeAspect="1" noChangeArrowheads="1"/>
          </p:cNvSpPr>
          <p:nvPr>
            <p:ph type="title" idx="4294967295"/>
          </p:nvPr>
        </p:nvSpPr>
        <p:spPr bwMode="auto">
          <a:xfrm>
            <a:off x="1676400" y="1800225"/>
            <a:ext cx="105156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nl-NL" sz="3200" b="1" dirty="0"/>
              <a:t>De bedoeling (de missie/ ziel) van het Vathorst College:</a:t>
            </a:r>
            <a:r>
              <a:rPr lang="nl-NL" sz="3200" dirty="0"/>
              <a:t/>
            </a:r>
            <a:br>
              <a:rPr lang="nl-NL" sz="3200" dirty="0"/>
            </a:br>
            <a:r>
              <a:rPr lang="nl-NL" sz="3200" dirty="0"/>
              <a:t>Wij halen het beste uit onszelf, de ander en de wereld, waarbij ieder leert op een manier die bij hem/haar past.</a:t>
            </a:r>
            <a:r>
              <a:rPr lang="nl-NL" sz="3200" dirty="0"/>
              <a:t/>
            </a:r>
            <a:br>
              <a:rPr lang="nl-NL" sz="3200" dirty="0"/>
            </a:br>
            <a:r>
              <a:rPr lang="nl-NL" sz="3200" dirty="0" smtClean="0"/>
              <a:t/>
            </a:r>
            <a:br>
              <a:rPr lang="nl-NL" sz="3200" dirty="0" smtClean="0"/>
            </a:br>
            <a:r>
              <a:rPr lang="nl-NL" sz="3200" b="1" dirty="0" smtClean="0"/>
              <a:t>De </a:t>
            </a:r>
            <a:r>
              <a:rPr lang="nl-NL" sz="3200" b="1" dirty="0"/>
              <a:t>principes van waaruit wij werken:</a:t>
            </a:r>
            <a:r>
              <a:rPr lang="nl-NL" sz="3200" dirty="0"/>
              <a:t/>
            </a:r>
            <a:br>
              <a:rPr lang="nl-NL" sz="3200" dirty="0"/>
            </a:br>
            <a:r>
              <a:rPr lang="nl-NL" sz="3200" dirty="0"/>
              <a:t>Positiviteit</a:t>
            </a:r>
            <a:br>
              <a:rPr lang="nl-NL" sz="3200" dirty="0"/>
            </a:br>
            <a:r>
              <a:rPr lang="nl-NL" sz="3200" dirty="0"/>
              <a:t>Gezien en gehoord worden vanuit gelijkwaardigheid</a:t>
            </a:r>
            <a:br>
              <a:rPr lang="nl-NL" sz="3200" dirty="0"/>
            </a:br>
            <a:r>
              <a:rPr lang="nl-NL" sz="3200" dirty="0"/>
              <a:t>Hoofd, hart en handen (kennis, persoonlijke ontwikkeling, vaardigheden)</a:t>
            </a:r>
            <a:br>
              <a:rPr lang="nl-NL" sz="3200" dirty="0"/>
            </a:br>
            <a:r>
              <a:rPr lang="nl-NL" sz="3200" dirty="0"/>
              <a:t>Richting, Ruimte, Ruggensteun</a:t>
            </a:r>
            <a:br>
              <a:rPr lang="nl-NL" sz="3200" dirty="0"/>
            </a:br>
            <a:endParaRPr lang="nl-NL" sz="3200" dirty="0"/>
          </a:p>
        </p:txBody>
      </p:sp>
    </p:spTree>
    <p:extLst>
      <p:ext uri="{BB962C8B-B14F-4D97-AF65-F5344CB8AC3E}">
        <p14:creationId xmlns:p14="http://schemas.microsoft.com/office/powerpoint/2010/main" val="3335246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Context v/d school</a:t>
            </a:r>
            <a:endParaRPr lang="nl-NL" dirty="0"/>
          </a:p>
        </p:txBody>
      </p:sp>
      <p:sp>
        <p:nvSpPr>
          <p:cNvPr id="3" name="Tijdelijke aanduiding voor inhoud 2"/>
          <p:cNvSpPr>
            <a:spLocks noGrp="1"/>
          </p:cNvSpPr>
          <p:nvPr>
            <p:ph idx="1"/>
          </p:nvPr>
        </p:nvSpPr>
        <p:spPr/>
        <p:txBody>
          <a:bodyPr/>
          <a:lstStyle/>
          <a:p>
            <a:r>
              <a:rPr lang="nl-NL" dirty="0">
                <a:hlinkClick r:id="rId2"/>
              </a:rPr>
              <a:t>https://www.youtube.com/watch?v=Zk7radTb9sA</a:t>
            </a:r>
            <a:endParaRPr lang="nl-NL" dirty="0"/>
          </a:p>
        </p:txBody>
      </p:sp>
    </p:spTree>
    <p:extLst>
      <p:ext uri="{BB962C8B-B14F-4D97-AF65-F5344CB8AC3E}">
        <p14:creationId xmlns:p14="http://schemas.microsoft.com/office/powerpoint/2010/main" val="763453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000" b="1" dirty="0" smtClean="0"/>
              <a:t>3 doeldomeinen v/h (ons) onderwijs</a:t>
            </a:r>
            <a:endParaRPr lang="nl-NL" sz="4000" b="1" dirty="0"/>
          </a:p>
        </p:txBody>
      </p:sp>
      <p:pic>
        <p:nvPicPr>
          <p:cNvPr id="3074" name="Picture 2" descr="diagram kwalificatie socialisatie subjectiv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314" y="3125563"/>
            <a:ext cx="3047999" cy="287866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625600" y="5892578"/>
            <a:ext cx="6096000" cy="738664"/>
          </a:xfrm>
          <a:prstGeom prst="rect">
            <a:avLst/>
          </a:prstGeom>
        </p:spPr>
        <p:txBody>
          <a:bodyPr>
            <a:spAutoFit/>
          </a:bodyPr>
          <a:lstStyle/>
          <a:p>
            <a:r>
              <a:rPr lang="nl-NL" sz="1400" dirty="0" smtClean="0"/>
              <a:t>Bron: </a:t>
            </a:r>
          </a:p>
          <a:p>
            <a:r>
              <a:rPr lang="nl-NL" sz="1400" dirty="0" smtClean="0"/>
              <a:t>http</a:t>
            </a:r>
            <a:r>
              <a:rPr lang="nl-NL" sz="1400" dirty="0"/>
              <a:t>://nivoz.nl/artikelen/wat-is-goed-onderwijs-over-kwalificatie-socialisatie-en-subjectivering/</a:t>
            </a:r>
          </a:p>
        </p:txBody>
      </p:sp>
    </p:spTree>
    <p:extLst>
      <p:ext uri="{BB962C8B-B14F-4D97-AF65-F5344CB8AC3E}">
        <p14:creationId xmlns:p14="http://schemas.microsoft.com/office/powerpoint/2010/main" val="1633581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Onderwijspijler Zelfverantwoordelijk leren</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sz="2000" i="1" dirty="0"/>
              <a:t>Op het Vathorst College gaan we natuurlijk voor bovengemiddelde resultaten en mooie diploma’s. Maar dat is niet alles, we gaan ook voor een persoonlijke ontwikkeling waarin jij jezelf leert kennen. Via de pijler Zelfverantwoordelijk Leren begeleiden we je om aan het roer te staan van jouw eigen leerproces. Je leert om je eigen doelen te stellen en weet hoe je deze kunt bereiken</a:t>
            </a:r>
            <a:r>
              <a:rPr lang="nl-NL" sz="2000" i="1" dirty="0" smtClean="0"/>
              <a:t>. </a:t>
            </a:r>
            <a:r>
              <a:rPr lang="nl-NL" sz="1400" i="1" dirty="0" smtClean="0"/>
              <a:t>Bron: schoolgids 2016-2017</a:t>
            </a:r>
            <a:endParaRPr lang="nl-NL" sz="1400" i="1" dirty="0"/>
          </a:p>
          <a:p>
            <a:pPr marL="0" indent="0">
              <a:buNone/>
            </a:pPr>
            <a:endParaRPr lang="nl-NL" sz="2000" dirty="0" smtClean="0"/>
          </a:p>
          <a:p>
            <a:pPr marL="0" indent="0">
              <a:buNone/>
            </a:pPr>
            <a:r>
              <a:rPr lang="nl-NL" sz="2000" dirty="0" smtClean="0"/>
              <a:t>Onderzoek -&gt; praktijk</a:t>
            </a:r>
          </a:p>
          <a:p>
            <a:pPr marL="0" indent="0">
              <a:buNone/>
            </a:pPr>
            <a:r>
              <a:rPr lang="nl-NL" sz="2000" dirty="0">
                <a:latin typeface="+mj-lt"/>
              </a:rPr>
              <a:t>Simons, P. R. J. &amp; Zuylen, J. G. G. (1995). Van zelfstandig werken naar zelf verantwoordelijk leren. In P. R. J.</a:t>
            </a:r>
            <a:r>
              <a:rPr lang="nl-NL" sz="2000" dirty="0">
                <a:latin typeface="+mj-lt"/>
              </a:rPr>
              <a:t/>
            </a:r>
            <a:br>
              <a:rPr lang="nl-NL" sz="2000" dirty="0">
                <a:latin typeface="+mj-lt"/>
              </a:rPr>
            </a:br>
            <a:endParaRPr lang="nl-NL" sz="2000" dirty="0">
              <a:latin typeface="+mj-lt"/>
            </a:endParaRPr>
          </a:p>
        </p:txBody>
      </p:sp>
    </p:spTree>
    <p:extLst>
      <p:ext uri="{BB962C8B-B14F-4D97-AF65-F5344CB8AC3E}">
        <p14:creationId xmlns:p14="http://schemas.microsoft.com/office/powerpoint/2010/main" val="3840440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verzicht zelfverantwoordelijk ler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971" y="2093232"/>
            <a:ext cx="7204710" cy="405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58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955799"/>
            <a:ext cx="9144000" cy="1005115"/>
          </a:xfrm>
        </p:spPr>
        <p:txBody>
          <a:bodyPr>
            <a:normAutofit/>
          </a:bodyPr>
          <a:lstStyle/>
          <a:p>
            <a:r>
              <a:rPr lang="nl-NL" sz="3200" b="1" dirty="0" smtClean="0"/>
              <a:t>Didactisch coachen</a:t>
            </a:r>
            <a:endParaRPr lang="nl-NL" sz="3200" b="1" dirty="0"/>
          </a:p>
        </p:txBody>
      </p:sp>
      <p:sp>
        <p:nvSpPr>
          <p:cNvPr id="3" name="Ondertitel 2"/>
          <p:cNvSpPr>
            <a:spLocks noGrp="1"/>
          </p:cNvSpPr>
          <p:nvPr>
            <p:ph type="subTitle" idx="1"/>
          </p:nvPr>
        </p:nvSpPr>
        <p:spPr>
          <a:xfrm>
            <a:off x="1524000" y="3410857"/>
            <a:ext cx="9144000" cy="2291443"/>
          </a:xfrm>
        </p:spPr>
        <p:txBody>
          <a:bodyPr>
            <a:normAutofit/>
          </a:bodyPr>
          <a:lstStyle/>
          <a:p>
            <a:pPr marL="342900" indent="-342900" algn="l">
              <a:buFont typeface="Arial" panose="020B0604020202020204" pitchFamily="34" charset="0"/>
              <a:buChar char="•"/>
            </a:pPr>
            <a:r>
              <a:rPr lang="nl-NL" sz="2000" dirty="0" smtClean="0"/>
              <a:t>Gericht op het stimuleren van leren en motivatie –L. Voerman en F. Faber</a:t>
            </a:r>
          </a:p>
          <a:p>
            <a:pPr marL="342900" indent="-342900" algn="l">
              <a:buFont typeface="Arial" panose="020B0604020202020204" pitchFamily="34" charset="0"/>
              <a:buChar char="•"/>
            </a:pPr>
            <a:r>
              <a:rPr lang="nl-NL" sz="2000" dirty="0" smtClean="0"/>
              <a:t>In dialoog vragen stellen, antwoorden </a:t>
            </a:r>
            <a:r>
              <a:rPr lang="nl-NL" sz="2000" dirty="0" err="1" smtClean="0"/>
              <a:t>vd</a:t>
            </a:r>
            <a:r>
              <a:rPr lang="nl-NL" sz="2000" dirty="0" smtClean="0"/>
              <a:t> leerling/docent/medewerker, feedback geven</a:t>
            </a:r>
          </a:p>
          <a:p>
            <a:pPr marL="342900" indent="-342900" algn="l">
              <a:buFont typeface="Arial" panose="020B0604020202020204" pitchFamily="34" charset="0"/>
              <a:buChar char="•"/>
            </a:pPr>
            <a:r>
              <a:rPr lang="nl-NL" sz="2000" dirty="0" smtClean="0"/>
              <a:t>Professionaliseringsader door de gehele school</a:t>
            </a:r>
          </a:p>
          <a:p>
            <a:pPr marL="342900" indent="-342900" algn="l">
              <a:buFont typeface="Arial" panose="020B0604020202020204" pitchFamily="34" charset="0"/>
              <a:buChar char="•"/>
            </a:pPr>
            <a:r>
              <a:rPr lang="nl-NL" sz="2000" dirty="0" smtClean="0"/>
              <a:t>Beeldcoaches in de school</a:t>
            </a:r>
          </a:p>
          <a:p>
            <a:pPr algn="l"/>
            <a:r>
              <a:rPr lang="nl-NL" sz="1700" dirty="0" err="1" smtClean="0"/>
              <a:t>Vb</a:t>
            </a:r>
            <a:r>
              <a:rPr lang="nl-NL" sz="1700" dirty="0" smtClean="0"/>
              <a:t>: http</a:t>
            </a:r>
            <a:r>
              <a:rPr lang="nl-NL" sz="1700" dirty="0"/>
              <a:t>://www.vfconsult.nl/wp-content/uploads/2014/02/Vragen-stellen-in-Didactisch-Coachen.pdf</a:t>
            </a:r>
          </a:p>
        </p:txBody>
      </p:sp>
    </p:spTree>
    <p:extLst>
      <p:ext uri="{BB962C8B-B14F-4D97-AF65-F5344CB8AC3E}">
        <p14:creationId xmlns:p14="http://schemas.microsoft.com/office/powerpoint/2010/main" val="408732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Zelfverantwoordelijk lere</a:t>
            </a:r>
            <a:r>
              <a:rPr lang="nl-NL" dirty="0" smtClean="0"/>
              <a:t>n in de BB</a:t>
            </a:r>
            <a:endParaRPr lang="nl-NL" dirty="0"/>
          </a:p>
        </p:txBody>
      </p:sp>
      <p:sp>
        <p:nvSpPr>
          <p:cNvPr id="3" name="Tijdelijke aanduiding voor inhoud 2"/>
          <p:cNvSpPr>
            <a:spLocks noGrp="1"/>
          </p:cNvSpPr>
          <p:nvPr>
            <p:ph idx="1"/>
          </p:nvPr>
        </p:nvSpPr>
        <p:spPr>
          <a:xfrm>
            <a:off x="1080000" y="2859315"/>
            <a:ext cx="10515600" cy="3327174"/>
          </a:xfrm>
        </p:spPr>
        <p:txBody>
          <a:bodyPr>
            <a:normAutofit fontScale="85000" lnSpcReduction="20000"/>
          </a:bodyPr>
          <a:lstStyle/>
          <a:p>
            <a:r>
              <a:rPr lang="nl-NL" dirty="0" smtClean="0"/>
              <a:t>&gt; initiatief nemen en regie voeren op eigen leerproces</a:t>
            </a:r>
          </a:p>
          <a:p>
            <a:r>
              <a:rPr lang="nl-NL" dirty="0" smtClean="0"/>
              <a:t>reflecteren op strategie/aanpak en resultaten</a:t>
            </a:r>
          </a:p>
          <a:p>
            <a:r>
              <a:rPr lang="nl-NL" dirty="0"/>
              <a:t>l</a:t>
            </a:r>
            <a:r>
              <a:rPr lang="nl-NL" dirty="0" smtClean="0"/>
              <a:t>eerstrategieën toepassen</a:t>
            </a:r>
          </a:p>
          <a:p>
            <a:r>
              <a:rPr lang="nl-NL" dirty="0"/>
              <a:t>s</a:t>
            </a:r>
            <a:r>
              <a:rPr lang="nl-NL" dirty="0" smtClean="0"/>
              <a:t>amenwerkend leren</a:t>
            </a:r>
          </a:p>
          <a:p>
            <a:endParaRPr lang="nl-NL" dirty="0"/>
          </a:p>
          <a:p>
            <a:r>
              <a:rPr lang="nl-NL" dirty="0" smtClean="0"/>
              <a:t>Inrichting van onze onderwijsorganisatie dient bij te dragen aan de bedoeling, principes en de ontwikkeling van de bovenstaande vaardigheden. </a:t>
            </a:r>
          </a:p>
          <a:p>
            <a:r>
              <a:rPr lang="nl-NL" dirty="0" smtClean="0"/>
              <a:t>September 2016: gestart met het kiesrooster via Magister</a:t>
            </a:r>
          </a:p>
          <a:p>
            <a:r>
              <a:rPr lang="nl-NL" dirty="0" smtClean="0"/>
              <a:t>Januari 2017: eigen programma ontwikkeld</a:t>
            </a:r>
          </a:p>
          <a:p>
            <a:endParaRPr lang="nl-NL" dirty="0" smtClean="0"/>
          </a:p>
          <a:p>
            <a:endParaRPr lang="nl-NL" dirty="0" smtClean="0"/>
          </a:p>
          <a:p>
            <a:endParaRPr lang="nl-NL" dirty="0"/>
          </a:p>
        </p:txBody>
      </p:sp>
    </p:spTree>
    <p:extLst>
      <p:ext uri="{BB962C8B-B14F-4D97-AF65-F5344CB8AC3E}">
        <p14:creationId xmlns:p14="http://schemas.microsoft.com/office/powerpoint/2010/main" val="271936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c presentatie template.potx" id="{3133AC38-475C-4D40-BA99-956C0875EB77}" vid="{6AC0F8E3-45A9-4723-A5D9-A435EDCD2850}"/>
    </a:ext>
  </a:extLst>
</a:theme>
</file>

<file path=docProps/app.xml><?xml version="1.0" encoding="utf-8"?>
<Properties xmlns="http://schemas.openxmlformats.org/officeDocument/2006/extended-properties" xmlns:vt="http://schemas.openxmlformats.org/officeDocument/2006/docPropsVTypes">
  <Template>vc presentatie template</Template>
  <TotalTime>4653</TotalTime>
  <Words>318</Words>
  <Application>Microsoft Office PowerPoint</Application>
  <PresentationFormat>Breedbeeld</PresentationFormat>
  <Paragraphs>45</Paragraphs>
  <Slides>13</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‘Naar zelfverantwoordelijk leren’</vt:lpstr>
      <vt:lpstr>Waarom &amp; waartoe</vt:lpstr>
      <vt:lpstr>De bedoeling (de missie/ ziel) van het Vathorst College: Wij halen het beste uit onszelf, de ander en de wereld, waarbij ieder leert op een manier die bij hem/haar past.  De principes van waaruit wij werken: Positiviteit Gezien en gehoord worden vanuit gelijkwaardigheid Hoofd, hart en handen (kennis, persoonlijke ontwikkeling, vaardigheden) Richting, Ruimte, Ruggensteun </vt:lpstr>
      <vt:lpstr>Context v/d school</vt:lpstr>
      <vt:lpstr>3 doeldomeinen v/h (ons) onderwijs</vt:lpstr>
      <vt:lpstr>Onderwijspijler Zelfverantwoordelijk leren</vt:lpstr>
      <vt:lpstr>PowerPoint-presentatie</vt:lpstr>
      <vt:lpstr>Didactisch coachen</vt:lpstr>
      <vt:lpstr>Zelfverantwoordelijk leren in de BB</vt:lpstr>
      <vt:lpstr>PowerPoint-presentatie</vt:lpstr>
      <vt:lpstr>Formeel en non formeel leren </vt:lpstr>
      <vt:lpstr>PowerPoint-presentatie</vt:lpstr>
      <vt:lpstr>Wat neem je mee en wat geef je terug?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Jasmijn Kester</dc:creator>
  <cp:lastModifiedBy>Jasmijn Kester</cp:lastModifiedBy>
  <cp:revision>17</cp:revision>
  <dcterms:created xsi:type="dcterms:W3CDTF">2016-12-08T12:42:53Z</dcterms:created>
  <dcterms:modified xsi:type="dcterms:W3CDTF">2017-01-21T14:02:54Z</dcterms:modified>
</cp:coreProperties>
</file>