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0"/>
  </p:notesMasterIdLst>
  <p:handoutMasterIdLst>
    <p:handoutMasterId r:id="rId31"/>
  </p:handoutMasterIdLst>
  <p:sldIdLst>
    <p:sldId id="256" r:id="rId3"/>
    <p:sldId id="367" r:id="rId4"/>
    <p:sldId id="275" r:id="rId5"/>
    <p:sldId id="370" r:id="rId6"/>
    <p:sldId id="372" r:id="rId7"/>
    <p:sldId id="374" r:id="rId8"/>
    <p:sldId id="373" r:id="rId9"/>
    <p:sldId id="377" r:id="rId10"/>
    <p:sldId id="376" r:id="rId11"/>
    <p:sldId id="315" r:id="rId12"/>
    <p:sldId id="316" r:id="rId13"/>
    <p:sldId id="408" r:id="rId14"/>
    <p:sldId id="366" r:id="rId15"/>
    <p:sldId id="397" r:id="rId16"/>
    <p:sldId id="402" r:id="rId17"/>
    <p:sldId id="422" r:id="rId18"/>
    <p:sldId id="399" r:id="rId19"/>
    <p:sldId id="401" r:id="rId20"/>
    <p:sldId id="423" r:id="rId21"/>
    <p:sldId id="405" r:id="rId22"/>
    <p:sldId id="411" r:id="rId23"/>
    <p:sldId id="424" r:id="rId24"/>
    <p:sldId id="425" r:id="rId25"/>
    <p:sldId id="426" r:id="rId26"/>
    <p:sldId id="427" r:id="rId27"/>
    <p:sldId id="410" r:id="rId28"/>
    <p:sldId id="391" r:id="rId29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jn" initials="M" lastIdx="5" clrIdx="0"/>
  <p:cmAuthor id="1" name="Dobbelaer, M.J. (GW)" initials="MJD" lastIdx="1" clrIdx="1"/>
  <p:cmAuthor id="2" name="Dobbelaer, M.J. (BMS)" initials="DM(" lastIdx="5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46" autoAdjust="0"/>
    <p:restoredTop sz="90244" autoAdjust="0"/>
  </p:normalViewPr>
  <p:slideViewPr>
    <p:cSldViewPr>
      <p:cViewPr varScale="1">
        <p:scale>
          <a:sx n="115" d="100"/>
          <a:sy n="115" d="100"/>
        </p:scale>
        <p:origin x="6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files\geelmjm\Desktop\Oratie%20Adrie%20ELAN\Ervaringsjaren%20en%20basisvaardighed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Profiles\geelmjm\Desktop\Oratie%20Adrie%20ELAN\Ervaringsjaren%20en%20basisvaardighed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ervaring!$A$2:$A$41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ervaring!$B$2:$B$41</c:f>
              <c:numCache>
                <c:formatCode>General</c:formatCode>
                <c:ptCount val="40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71</c:v>
                </c:pt>
                <c:pt idx="6">
                  <c:v>72</c:v>
                </c:pt>
                <c:pt idx="7">
                  <c:v>73</c:v>
                </c:pt>
                <c:pt idx="8">
                  <c:v>74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74</c:v>
                </c:pt>
                <c:pt idx="21">
                  <c:v>73</c:v>
                </c:pt>
                <c:pt idx="22">
                  <c:v>72</c:v>
                </c:pt>
                <c:pt idx="23">
                  <c:v>71</c:v>
                </c:pt>
                <c:pt idx="24">
                  <c:v>70</c:v>
                </c:pt>
                <c:pt idx="25">
                  <c:v>69</c:v>
                </c:pt>
                <c:pt idx="26">
                  <c:v>68</c:v>
                </c:pt>
                <c:pt idx="27">
                  <c:v>67</c:v>
                </c:pt>
                <c:pt idx="28">
                  <c:v>66</c:v>
                </c:pt>
                <c:pt idx="29">
                  <c:v>65.8</c:v>
                </c:pt>
                <c:pt idx="30">
                  <c:v>65.599999999999994</c:v>
                </c:pt>
                <c:pt idx="31">
                  <c:v>65.400000000000006</c:v>
                </c:pt>
                <c:pt idx="32">
                  <c:v>65.2</c:v>
                </c:pt>
                <c:pt idx="33">
                  <c:v>65</c:v>
                </c:pt>
                <c:pt idx="34">
                  <c:v>64.8</c:v>
                </c:pt>
                <c:pt idx="35">
                  <c:v>64.599999999999994</c:v>
                </c:pt>
                <c:pt idx="36">
                  <c:v>64.400000000000006</c:v>
                </c:pt>
                <c:pt idx="37">
                  <c:v>64.2</c:v>
                </c:pt>
                <c:pt idx="38">
                  <c:v>64</c:v>
                </c:pt>
                <c:pt idx="39">
                  <c:v>63.8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37-4E02-9EC2-40F5864D8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08064"/>
        <c:axId val="2910176"/>
      </c:lineChart>
      <c:catAx>
        <c:axId val="-608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/>
                  <a:t>Number of years of work experience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16466371701155658"/>
              <c:y val="0.87113214092512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910176"/>
        <c:crosses val="autoZero"/>
        <c:auto val="1"/>
        <c:lblAlgn val="ctr"/>
        <c:lblOffset val="100"/>
        <c:noMultiLvlLbl val="0"/>
      </c:catAx>
      <c:valAx>
        <c:axId val="2910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60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'perc ability'!$A$9</c:f>
              <c:strCache>
                <c:ptCount val="1"/>
                <c:pt idx="0">
                  <c:v>gepercipieerde vaardigheid</c:v>
                </c:pt>
              </c:strCache>
            </c:strRef>
          </c:tx>
          <c:spPr>
            <a:ln w="38100" cap="rnd">
              <a:solidFill>
                <a:srgbClr val="34B2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4B233"/>
              </a:solidFill>
              <a:ln w="19050">
                <a:solidFill>
                  <a:srgbClr val="34B233"/>
                </a:solidFill>
              </a:ln>
              <a:effectLst/>
            </c:spPr>
          </c:marker>
          <c:cat>
            <c:strRef>
              <c:f>'perc ability'!$B$8:$E$8</c:f>
              <c:strCache>
                <c:ptCount val="4"/>
                <c:pt idx="0">
                  <c:v>laagste kwartiel</c:v>
                </c:pt>
                <c:pt idx="1">
                  <c:v>2e kwartiel</c:v>
                </c:pt>
                <c:pt idx="2">
                  <c:v>3e kwartiel</c:v>
                </c:pt>
                <c:pt idx="3">
                  <c:v>hoogste kwartiel</c:v>
                </c:pt>
              </c:strCache>
            </c:strRef>
          </c:cat>
          <c:val>
            <c:numRef>
              <c:f>'perc ability'!$B$9:$E$9</c:f>
              <c:numCache>
                <c:formatCode>General</c:formatCode>
                <c:ptCount val="4"/>
                <c:pt idx="0">
                  <c:v>55</c:v>
                </c:pt>
                <c:pt idx="1">
                  <c:v>55</c:v>
                </c:pt>
                <c:pt idx="2">
                  <c:v>68</c:v>
                </c:pt>
                <c:pt idx="3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03-40CC-A272-9DF52784E9C9}"/>
            </c:ext>
          </c:extLst>
        </c:ser>
        <c:ser>
          <c:idx val="1"/>
          <c:order val="1"/>
          <c:tx>
            <c:strRef>
              <c:f>'perc ability'!$A$10</c:f>
              <c:strCache>
                <c:ptCount val="1"/>
                <c:pt idx="0">
                  <c:v>gepercipieerde testscore</c:v>
                </c:pt>
              </c:strCache>
            </c:strRef>
          </c:tx>
          <c:spPr>
            <a:ln w="38100" cap="rnd">
              <a:solidFill>
                <a:srgbClr val="BB006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B0067"/>
              </a:solidFill>
              <a:ln w="19050">
                <a:solidFill>
                  <a:srgbClr val="BB0067"/>
                </a:solidFill>
              </a:ln>
              <a:effectLst/>
            </c:spPr>
          </c:marker>
          <c:cat>
            <c:strRef>
              <c:f>'perc ability'!$B$8:$E$8</c:f>
              <c:strCache>
                <c:ptCount val="4"/>
                <c:pt idx="0">
                  <c:v>laagste kwartiel</c:v>
                </c:pt>
                <c:pt idx="1">
                  <c:v>2e kwartiel</c:v>
                </c:pt>
                <c:pt idx="2">
                  <c:v>3e kwartiel</c:v>
                </c:pt>
                <c:pt idx="3">
                  <c:v>hoogste kwartiel</c:v>
                </c:pt>
              </c:strCache>
            </c:strRef>
          </c:cat>
          <c:val>
            <c:numRef>
              <c:f>'perc ability'!$B$10:$E$10</c:f>
              <c:numCache>
                <c:formatCode>General</c:formatCode>
                <c:ptCount val="4"/>
                <c:pt idx="0">
                  <c:v>55</c:v>
                </c:pt>
                <c:pt idx="1">
                  <c:v>58</c:v>
                </c:pt>
                <c:pt idx="2">
                  <c:v>68</c:v>
                </c:pt>
                <c:pt idx="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03-40CC-A272-9DF52784E9C9}"/>
            </c:ext>
          </c:extLst>
        </c:ser>
        <c:ser>
          <c:idx val="2"/>
          <c:order val="2"/>
          <c:tx>
            <c:strRef>
              <c:f>'perc ability'!$A$11</c:f>
              <c:strCache>
                <c:ptCount val="1"/>
                <c:pt idx="0">
                  <c:v>werkelijke testscores</c:v>
                </c:pt>
              </c:strCache>
            </c:strRef>
          </c:tx>
          <c:spPr>
            <a:ln w="38100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00"/>
              </a:solidFill>
              <a:ln w="25400">
                <a:solidFill>
                  <a:srgbClr val="000000"/>
                </a:solidFill>
              </a:ln>
              <a:effectLst/>
            </c:spPr>
          </c:marker>
          <c:cat>
            <c:strRef>
              <c:f>'perc ability'!$B$8:$E$8</c:f>
              <c:strCache>
                <c:ptCount val="4"/>
                <c:pt idx="0">
                  <c:v>laagste kwartiel</c:v>
                </c:pt>
                <c:pt idx="1">
                  <c:v>2e kwartiel</c:v>
                </c:pt>
                <c:pt idx="2">
                  <c:v>3e kwartiel</c:v>
                </c:pt>
                <c:pt idx="3">
                  <c:v>hoogste kwartiel</c:v>
                </c:pt>
              </c:strCache>
            </c:strRef>
          </c:cat>
          <c:val>
            <c:numRef>
              <c:f>'perc ability'!$B$11:$E$11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03-40CC-A272-9DF52784E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8864"/>
        <c:axId val="3433392"/>
      </c:lineChart>
      <c:catAx>
        <c:axId val="342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33392"/>
        <c:crosses val="autoZero"/>
        <c:auto val="1"/>
        <c:lblAlgn val="ctr"/>
        <c:lblOffset val="100"/>
        <c:noMultiLvlLbl val="0"/>
      </c:catAx>
      <c:valAx>
        <c:axId val="343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2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31083890768702"/>
          <c:y val="0.39180188228450302"/>
          <c:w val="0.17967026704126901"/>
          <c:h val="0.35359940165790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030B5-9B8D-4540-BAAF-F6DBA6A9144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ORD 2015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5A940-BA15-4D8D-A731-9088DFE5B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731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3D462-F52B-4C83-8871-BDF0519547AA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ORD 2015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3EEA0-F19B-449D-8223-C6CD60147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2947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3EEA0-F19B-449D-8223-C6CD601474D8}" type="slidenum">
              <a:rPr lang="en-GB" smtClean="0"/>
              <a:t>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8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11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79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1" kern="0" dirty="0" smtClean="0"/>
              <a:t>Items waarop leerlingen hun docent kunnen beoordelen </a:t>
            </a:r>
            <a:endParaRPr lang="nl-NL" sz="1050" kern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Bv: Hoge verwachtingen eruit gehaald; dat kunnen</a:t>
            </a:r>
            <a:r>
              <a:rPr lang="nl-NL" baseline="0" dirty="0" smtClean="0"/>
              <a:t> leerlingen niet beoordelen. </a:t>
            </a:r>
            <a:endParaRPr lang="nl-NL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21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7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Docenten zien scores op </a:t>
            </a:r>
            <a:r>
              <a:rPr lang="nl-NL" dirty="0" err="1" smtClean="0"/>
              <a:t>verschilende</a:t>
            </a:r>
            <a:r>
              <a:rPr lang="nl-NL" dirty="0" smtClean="0"/>
              <a:t> manieren. </a:t>
            </a:r>
          </a:p>
          <a:p>
            <a:r>
              <a:rPr lang="nl-NL" dirty="0" smtClean="0"/>
              <a:t>Eerste manier is: resultaten</a:t>
            </a:r>
            <a:r>
              <a:rPr lang="nl-NL" baseline="0" dirty="0" smtClean="0"/>
              <a:t> van de leerlingen per item, uitgesplitst in niveaugroepen.</a:t>
            </a:r>
          </a:p>
          <a:p>
            <a:r>
              <a:rPr lang="nl-NL" baseline="0" dirty="0" smtClean="0"/>
              <a:t>Ook: gemiddelde score over de les.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197E-D96F-CF48-AFE1-A72937591539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631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Tweede manier is: per item</a:t>
            </a:r>
            <a:r>
              <a:rPr lang="nl-NL" baseline="0" dirty="0" smtClean="0"/>
              <a:t> een trend over de tijd. Ook bij items die je zelf hebt ingevoerd en meerdere keren gebruikt.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197E-D96F-CF48-AFE1-A72937591539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537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Derde</a:t>
            </a:r>
            <a:r>
              <a:rPr lang="nl-NL" baseline="0" dirty="0" smtClean="0"/>
              <a:t> manier is: per les de gemiddelde score; en ook de trend over de gemiddelde leskwaliteit van de docent.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197E-D96F-CF48-AFE1-A72937591539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284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27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0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3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7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4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7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5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7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6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2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7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20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8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20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 werkomgeving: safe, orederly, samenw, support SL, resources to improve en bruikbare lkr evaluaties! Weinig switchen tussen vakken en leerjaren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9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8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 werkomgeving: safe, orederly, samenw, support SL, resources to improve en bruikbare lkr evaluaties! Weinig switchen tussen vakken en leerjaren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10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4613" y="1644650"/>
            <a:ext cx="7548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 VOOR DE TITEL, ARIAL NARROW BOLD 26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35300"/>
            <a:ext cx="7554912" cy="1101725"/>
          </a:xfrm>
        </p:spPr>
        <p:txBody>
          <a:bodyPr lIns="91440"/>
          <a:lstStyle>
            <a:lvl1pPr marL="0" indent="0">
              <a:lnSpc>
                <a:spcPts val="2600"/>
              </a:lnSpc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RUIMTE VOOR DE SUBTITEL ARIAL NARROW C18/26</a:t>
            </a:r>
          </a:p>
        </p:txBody>
      </p:sp>
    </p:spTree>
    <p:extLst>
      <p:ext uri="{BB962C8B-B14F-4D97-AF65-F5344CB8AC3E}">
        <p14:creationId xmlns:p14="http://schemas.microsoft.com/office/powerpoint/2010/main" val="88636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0F998-140D-4954-AB90-2C664B00C09E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51047-42BF-4735-BE56-62B9E4678044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34200" y="363538"/>
            <a:ext cx="1951038" cy="52482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079500" y="363538"/>
            <a:ext cx="5702300" cy="52482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A02B-774E-4B1B-9F2F-6C70FB697029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ADF79-6DC8-4E0A-9E74-9C5DC0562F94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4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BA8477-7267-45F5-88A1-41A1CA951909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426D7F-4B93-422C-982A-F0DB7B59DC98}" type="slidenum">
              <a:rPr 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3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78B6-138E-4F3E-9AA7-3DC5DB3D3BF4}" type="datetime1">
              <a:rPr lang="nl-NL" smtClean="0"/>
              <a:t>18-1-2018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35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0A6-8D0B-439B-A4E3-A96205A48D19}" type="datetime1">
              <a:rPr lang="nl-NL" smtClean="0"/>
              <a:t>18-1-2018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50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BCFA-ED7A-4C3A-B008-6BA18E50F3E0}" type="datetime1">
              <a:rPr lang="nl-NL" smtClean="0"/>
              <a:t>18-1-2018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1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BE5-CB19-435A-94FF-4DFD035EED6C}" type="datetime1">
              <a:rPr lang="nl-NL" smtClean="0"/>
              <a:t>18-1-2018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849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FCD-9F0C-461C-A807-3F3F1B986B0B}" type="datetime1">
              <a:rPr lang="nl-NL" smtClean="0"/>
              <a:t>18-1-2018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453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52B-C954-4E17-A329-71857AC132ED}" type="datetime1">
              <a:rPr lang="nl-NL" smtClean="0"/>
              <a:t>18-1-2018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059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F861-EF8D-436F-8408-AB7E28C7BC54}" type="datetime1">
              <a:rPr lang="nl-NL" smtClean="0"/>
              <a:t>18-1-2018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82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99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CBDA-744C-41DC-BB38-A9B899B5B08E}" type="datetime1">
              <a:rPr lang="nl-NL" smtClean="0"/>
              <a:t>18-1-2018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060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8DA9-98CC-4710-A0E0-57C48C0AE0C6}" type="datetime1">
              <a:rPr lang="nl-NL" smtClean="0"/>
              <a:t>18-1-2018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56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C0B5-766E-4CF1-8A62-7D6EC0091B72}" type="datetime1">
              <a:rPr lang="nl-NL" smtClean="0"/>
              <a:t>18-1-2018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692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CC46-6385-45DF-BED0-1476C13D106C}" type="datetime1">
              <a:rPr lang="nl-NL" smtClean="0"/>
              <a:t>18-1-2018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06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697D6-D65D-49FD-8F5D-024D8AAA68BB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92C32-ECA5-46A4-A048-CAEC2638C4B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5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79500" y="2051050"/>
            <a:ext cx="3824288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56188" y="2051050"/>
            <a:ext cx="38258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C708-9A43-4372-A233-84C3F1185060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0B8DA-76B8-427B-8472-B2796292F617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3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5DB8B-A19D-4111-B0C8-08C6BF56C2DE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86480-8417-48FC-B1AF-7B2381AF7AD1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3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17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75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836F3-919A-4B4D-8CDC-8F59D22073D2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9CF9-7D8C-4141-A5F6-817068521BB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0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14FC-EE80-4374-813B-493BCB21690E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6FED5-0591-4133-807B-B80E870C373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8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3538"/>
            <a:ext cx="7805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051050"/>
            <a:ext cx="7802563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079500" y="1636713"/>
            <a:ext cx="806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032" name="Picture 11" descr="UT_Logo_2400_Black_N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6335713"/>
            <a:ext cx="19939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54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4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4DED-CC6E-442B-B092-40C7EF37636A}" type="datetime1">
              <a:rPr lang="nl-NL" smtClean="0"/>
              <a:t>18-1-2018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988839"/>
            <a:ext cx="8856984" cy="864097"/>
          </a:xfrm>
        </p:spPr>
        <p:txBody>
          <a:bodyPr>
            <a:noAutofit/>
          </a:bodyPr>
          <a:lstStyle/>
          <a:p>
            <a:r>
              <a:rPr lang="nl-NL" sz="3600" dirty="0" smtClean="0">
                <a:solidFill>
                  <a:srgbClr val="FFFF00"/>
                </a:solidFill>
              </a:rPr>
              <a:t/>
            </a:r>
            <a:br>
              <a:rPr lang="nl-NL" sz="3600" dirty="0" smtClean="0">
                <a:solidFill>
                  <a:srgbClr val="FFFF00"/>
                </a:solidFill>
              </a:rPr>
            </a:br>
            <a:r>
              <a:rPr lang="nl-NL" sz="3600" dirty="0">
                <a:solidFill>
                  <a:srgbClr val="FFFF00"/>
                </a:solidFill>
              </a:rPr>
              <a:t> </a:t>
            </a:r>
            <a:r>
              <a:rPr lang="nl-NL" sz="3600" dirty="0" smtClean="0">
                <a:solidFill>
                  <a:srgbClr val="FFFF00"/>
                </a:solidFill>
              </a:rPr>
              <a:t/>
            </a:r>
            <a:br>
              <a:rPr lang="nl-NL" sz="3600" dirty="0" smtClean="0">
                <a:solidFill>
                  <a:srgbClr val="FFFF00"/>
                </a:solidFill>
              </a:rPr>
            </a:br>
            <a:r>
              <a:rPr lang="nl-NL" sz="3600" dirty="0" smtClean="0">
                <a:solidFill>
                  <a:srgbClr val="FFFF00"/>
                </a:solidFill>
              </a:rPr>
              <a:t/>
            </a:r>
            <a:br>
              <a:rPr lang="nl-NL" sz="3600" dirty="0" smtClean="0">
                <a:solidFill>
                  <a:srgbClr val="FFFF00"/>
                </a:solidFill>
              </a:rPr>
            </a:br>
            <a:r>
              <a:rPr lang="nl-NL" sz="3600" dirty="0">
                <a:solidFill>
                  <a:srgbClr val="FFFF00"/>
                </a:solidFill>
              </a:rPr>
              <a:t/>
            </a:r>
            <a:br>
              <a:rPr lang="nl-NL" sz="3600" dirty="0">
                <a:solidFill>
                  <a:srgbClr val="FFFF00"/>
                </a:solidFill>
              </a:rPr>
            </a:br>
            <a:r>
              <a:rPr lang="nl-NL" sz="3600" dirty="0" smtClean="0">
                <a:solidFill>
                  <a:srgbClr val="FFFF00"/>
                </a:solidFill>
              </a:rPr>
              <a:t/>
            </a:r>
            <a:br>
              <a:rPr lang="nl-NL" sz="3600" dirty="0" smtClean="0">
                <a:solidFill>
                  <a:srgbClr val="FFFF00"/>
                </a:solidFill>
              </a:rPr>
            </a:br>
            <a:r>
              <a:rPr lang="nl-NL" sz="3600" dirty="0">
                <a:solidFill>
                  <a:srgbClr val="FFFF00"/>
                </a:solidFill>
              </a:rPr>
              <a:t/>
            </a:r>
            <a:br>
              <a:rPr lang="nl-NL" sz="3600" dirty="0">
                <a:solidFill>
                  <a:srgbClr val="FFFF00"/>
                </a:solidFill>
              </a:rPr>
            </a:br>
            <a:r>
              <a:rPr lang="nl-NL" sz="3600" dirty="0" smtClean="0">
                <a:solidFill>
                  <a:srgbClr val="FFFF00"/>
                </a:solidFill>
              </a:rPr>
              <a:t> </a:t>
            </a:r>
            <a:r>
              <a:rPr lang="nl-NL" sz="2400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</a:t>
            </a:r>
            <a:r>
              <a:rPr lang="nl-NL" sz="24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teacher </a:t>
            </a:r>
            <a:r>
              <a:rPr lang="nl-NL" sz="2400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qualities</a:t>
            </a:r>
            <a:r>
              <a:rPr lang="nl-NL" sz="24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400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deliberately</a:t>
            </a:r>
            <a:endParaRPr lang="en-GB" sz="24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51720" y="2996952"/>
            <a:ext cx="6768752" cy="1080120"/>
          </a:xfrm>
        </p:spPr>
        <p:txBody>
          <a:bodyPr>
            <a:noAutofit/>
          </a:bodyPr>
          <a:lstStyle/>
          <a:p>
            <a:r>
              <a:rPr lang="en-GB" sz="1800" cap="none" dirty="0" smtClean="0"/>
              <a:t>   					</a:t>
            </a:r>
            <a:r>
              <a:rPr lang="en-GB" sz="1800" dirty="0"/>
              <a:t>	</a:t>
            </a:r>
            <a:r>
              <a:rPr lang="en-GB" sz="1800" dirty="0" smtClean="0"/>
              <a:t>			</a:t>
            </a:r>
            <a:r>
              <a:rPr lang="en-GB" sz="1800" cap="none" dirty="0" smtClean="0"/>
              <a:t>		</a:t>
            </a:r>
            <a:r>
              <a:rPr lang="en-GB" sz="1800" dirty="0" smtClean="0"/>
              <a:t>			</a:t>
            </a:r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cap="none" dirty="0" smtClean="0">
                <a:latin typeface="Calibri" panose="020F0502020204030204" pitchFamily="34" charset="0"/>
              </a:rPr>
              <a:t>								</a:t>
            </a:r>
            <a:r>
              <a:rPr lang="en-US" sz="2000" cap="non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Adrie</a:t>
            </a:r>
            <a:r>
              <a:rPr lang="en-US" sz="20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Visscher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ELAN, vakgroep Docentontwikkeling</a:t>
            </a:r>
            <a:endParaRPr lang="en-GB" sz="20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3: How does one become an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alt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1628800"/>
            <a:ext cx="8064500" cy="3983013"/>
          </a:xfrm>
        </p:spPr>
        <p:txBody>
          <a:bodyPr/>
          <a:lstStyle/>
          <a:p>
            <a:pPr marL="0" indent="0" eaLnBrk="1" hangingPunct="1">
              <a:buNone/>
            </a:pPr>
            <a:endParaRPr lang="nl-NL" alt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repeating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mastered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already</a:t>
            </a:r>
            <a:endParaRPr lang="nl-NL" altLang="nl-NL" sz="22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ceiling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(‘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okay plateau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’)</a:t>
            </a:r>
          </a:p>
          <a:p>
            <a:pPr marL="0" indent="0" eaLnBrk="1" hangingPunct="1">
              <a:buNone/>
            </a:pP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Without </a:t>
            </a:r>
            <a:r>
              <a:rPr 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deliberate</a:t>
            </a: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nl-NL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exceptional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skills</a:t>
            </a:r>
          </a:p>
          <a:p>
            <a:pPr marL="0" indent="0" eaLnBrk="1" hangingPunct="1">
              <a:buNone/>
            </a:pPr>
            <a:endParaRPr lang="nl-NL" alt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mental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models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altLang="nl-NL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nl-NL" altLang="nl-NL" sz="2000" i="1" dirty="0"/>
          </a:p>
          <a:p>
            <a:pPr marL="0" indent="0" eaLnBrk="1" hangingPunct="1">
              <a:buNone/>
            </a:pPr>
            <a:endParaRPr lang="nl-NL" altLang="nl-NL" sz="2000" i="1" dirty="0" smtClean="0"/>
          </a:p>
          <a:p>
            <a:pPr eaLnBrk="1" hangingPunct="1"/>
            <a:endParaRPr lang="nl-NL" altLang="nl-NL" sz="2000" i="1" dirty="0"/>
          </a:p>
          <a:p>
            <a:pPr eaLnBrk="1" hangingPunct="1"/>
            <a:endParaRPr lang="nl-NL" altLang="nl-NL" sz="2000" i="1" dirty="0" smtClean="0"/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97" y="4497512"/>
            <a:ext cx="1774803" cy="23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3: Principles D</a:t>
            </a: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eliberate Practice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28800"/>
            <a:ext cx="7802563" cy="3983013"/>
          </a:xfrm>
        </p:spPr>
        <p:txBody>
          <a:bodyPr/>
          <a:lstStyle/>
          <a:p>
            <a:pPr marL="0" indent="0" eaLnBrk="1" hangingPunct="1">
              <a:buNone/>
            </a:pPr>
            <a:endParaRPr lang="nl-NL" altLang="nl-NL" sz="2000" dirty="0" smtClean="0"/>
          </a:p>
          <a:p>
            <a:pPr marL="0" indent="0" eaLnBrk="1" hangingPunct="1">
              <a:buNone/>
            </a:pP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Have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strong </a:t>
            </a:r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</a:t>
            </a: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nl-NL" alt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Out of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comfort zone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</a:t>
            </a:r>
            <a:endParaRPr lang="nl-NL" altLang="nl-NL" sz="22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eaLnBrk="1" hangingPunct="1">
              <a:buAutoNum type="arabicPeriod"/>
            </a:pP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Precise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improvement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goal </a:t>
            </a: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lang="nl-NL" altLang="nl-NL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term </a:t>
            </a:r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short but</a:t>
            </a:r>
            <a:r>
              <a:rPr lang="nl-NL" altLang="nl-NL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intense</a:t>
            </a:r>
          </a:p>
          <a:p>
            <a:pPr marL="0" indent="0" eaLnBrk="1" hangingPunct="1">
              <a:buNone/>
            </a:pPr>
            <a:endParaRPr lang="nl-NL" alt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behaviour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tasks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feedback</a:t>
            </a:r>
          </a:p>
          <a:p>
            <a:pPr marL="0" indent="0" eaLnBrk="1" hangingPunct="1">
              <a:buNone/>
            </a:pPr>
            <a:endParaRPr lang="nl-NL" altLang="nl-NL" sz="20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nl-NL" altLang="nl-NL" sz="2000" dirty="0" smtClean="0"/>
          </a:p>
          <a:p>
            <a:pPr marL="0" indent="0" eaLnBrk="1" hangingPunct="1">
              <a:buNone/>
            </a:pPr>
            <a:r>
              <a:rPr lang="nl-NL" altLang="nl-NL" sz="2000" dirty="0" smtClean="0"/>
              <a:t>e</a:t>
            </a:r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8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404664"/>
            <a:ext cx="7805738" cy="1101874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Translated to teacher training?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28800"/>
            <a:ext cx="7802563" cy="3983013"/>
          </a:xfrm>
        </p:spPr>
        <p:txBody>
          <a:bodyPr/>
          <a:lstStyle/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continuous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progression focus on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 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skills</a:t>
            </a:r>
          </a:p>
          <a:p>
            <a:pPr marL="0" indent="0">
              <a:buNone/>
            </a:pPr>
            <a:endParaRPr lang="en-US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professional skills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Learning-theoretical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foundation</a:t>
            </a:r>
            <a:endParaRPr lang="en-US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</a:t>
            </a:r>
            <a:r>
              <a:rPr lang="en-US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instruments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libri" panose="020F050202020403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8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363538"/>
            <a:ext cx="7956996" cy="1143000"/>
          </a:xfrm>
        </p:spPr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Deliberate Practice &amp; </a:t>
            </a:r>
            <a:br>
              <a:rPr lang="en-U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 Components Instructional Design (4C/ID)</a:t>
            </a:r>
            <a:endParaRPr lang="nl-NL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716" y="1916832"/>
            <a:ext cx="7802563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 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&lt;--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cognitive 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 analysis</a:t>
            </a: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Learning-theoretical foundation:</a:t>
            </a: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- 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whole-task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-approach</a:t>
            </a: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- from 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</a:t>
            </a:r>
          </a:p>
          <a:p>
            <a:pPr marL="0" indent="0"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diminishing 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</a:t>
            </a: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7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4: 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ELAN-</a:t>
            </a:r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937" y="1916832"/>
            <a:ext cx="7802563" cy="3960440"/>
          </a:xfrm>
        </p:spPr>
        <p:txBody>
          <a:bodyPr/>
          <a:lstStyle/>
          <a:p>
            <a:pPr marL="0" indent="0">
              <a:buNone/>
            </a:pPr>
            <a:r>
              <a:rPr 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</a:t>
            </a: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cognitive</a:t>
            </a: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</a:t>
            </a: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analyses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nl-NL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Maastricht </a:t>
            </a:r>
            <a:r>
              <a:rPr lang="nl-NL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  <a:endParaRPr 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lphaLcParenR"/>
            </a:pPr>
            <a:r>
              <a:rPr 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Differentiation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traditional </a:t>
            </a:r>
            <a:r>
              <a:rPr 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digita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endParaRPr lang="nl-NL" sz="2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sz="2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457200" indent="-457200">
              <a:buAutoNum type="alphaLcParenR" startAt="2"/>
            </a:pPr>
            <a:r>
              <a:rPr 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Formative</a:t>
            </a: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</a:t>
            </a:r>
            <a:endParaRPr lang="nl-NL" sz="22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 for 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design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(4C/ID)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 evaluation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5229"/>
          <a:stretch/>
        </p:blipFill>
        <p:spPr>
          <a:xfrm>
            <a:off x="1168620" y="1714183"/>
            <a:ext cx="7256712" cy="4365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047" y="6048672"/>
            <a:ext cx="805734" cy="585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459" y="6122247"/>
            <a:ext cx="932377" cy="468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2201" t="25481" r="7161" b="25482"/>
          <a:stretch/>
        </p:blipFill>
        <p:spPr>
          <a:xfrm>
            <a:off x="5148064" y="5976664"/>
            <a:ext cx="1785957" cy="669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084143"/>
            <a:ext cx="1957228" cy="5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4: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instruments</a:t>
            </a: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a teacher learn where he/she can improve?</a:t>
            </a:r>
          </a:p>
          <a:p>
            <a:pPr marL="0" indent="0">
              <a:buNone/>
            </a:pPr>
            <a:endParaRPr lang="en-US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Self-evaluations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autonomous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professionals? </a:t>
            </a:r>
          </a:p>
          <a:p>
            <a:pPr marL="0" indent="0">
              <a:buNone/>
            </a:pPr>
            <a:endParaRPr lang="en-US" sz="22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such a good idea</a:t>
            </a:r>
            <a:endParaRPr lang="en-US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i="1" dirty="0">
              <a:latin typeface="Calibri" panose="020F050202020403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lake wobeg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lake wobeg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5256584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2892" y="5589240"/>
            <a:ext cx="565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"All the women are strong, all the men are good looking, </a:t>
            </a:r>
            <a:endParaRPr lang="en-US" b="1" dirty="0" smtClean="0"/>
          </a:p>
          <a:p>
            <a:pPr algn="ctr"/>
            <a:r>
              <a:rPr lang="en-US" b="1" dirty="0" smtClean="0"/>
              <a:t>and </a:t>
            </a:r>
            <a:r>
              <a:rPr lang="en-US" b="1" dirty="0"/>
              <a:t>all the children are above average."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8280920" cy="885850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4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elf-evaluations in general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9632" y="537321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Often not aware of the need for improvement</a:t>
            </a:r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takes one to know one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9744" y="177281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(Kruger &amp; Dunning, 1999)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255158"/>
              </p:ext>
            </p:extLst>
          </p:nvPr>
        </p:nvGraphicFramePr>
        <p:xfrm>
          <a:off x="1312528" y="1669459"/>
          <a:ext cx="7579952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40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4: 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</a:t>
            </a:r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Dutch School </a:t>
            </a:r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Inspectorate</a:t>
            </a: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628800"/>
            <a:ext cx="7802563" cy="3983013"/>
          </a:xfrm>
        </p:spPr>
        <p:txBody>
          <a:bodyPr/>
          <a:lstStyle/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Teachers: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positive image of their basic </a:t>
            </a:r>
            <a:r>
              <a:rPr 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didactical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qualities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Schools: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Little data and policy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regarding their didactical skills</a:t>
            </a: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Everyone needs quality feedback to improve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6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4: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instruments</a:t>
            </a: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628800"/>
            <a:ext cx="7802563" cy="3983013"/>
          </a:xfrm>
        </p:spPr>
        <p:txBody>
          <a:bodyPr/>
          <a:lstStyle/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observations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presupose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‘tips’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tudent </a:t>
            </a:r>
            <a:r>
              <a:rPr 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perceptions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observations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few 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‘tips’</a:t>
            </a:r>
          </a:p>
          <a:p>
            <a:pPr marL="0" indent="0">
              <a:buNone/>
            </a:pPr>
            <a:endParaRPr 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ifferent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perspectives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teaching quality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22843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3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8131"/>
            <a:ext cx="4680520" cy="66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363538"/>
            <a:ext cx="8180387" cy="1143000"/>
          </a:xfrm>
        </p:spPr>
        <p:txBody>
          <a:bodyPr/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4: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Technological opportunities for feedback</a:t>
            </a: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917" y="1628800"/>
            <a:ext cx="7802563" cy="3983013"/>
          </a:xfrm>
        </p:spPr>
        <p:txBody>
          <a:bodyPr/>
          <a:lstStyle/>
          <a:p>
            <a:pPr marL="0" indent="0">
              <a:buNone/>
            </a:pPr>
            <a:endParaRPr lang="en-US" sz="20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lesson observations:</a:t>
            </a:r>
          </a:p>
          <a:p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student perceptions:</a:t>
            </a:r>
            <a:endParaRPr lang="en-US" sz="22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  <a:p>
            <a:pPr marL="0" indent="0">
              <a:buNone/>
            </a:pPr>
            <a:endParaRPr lang="en-US" sz="20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i="1" dirty="0">
              <a:latin typeface="Calibri" panose="020F050202020403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870076"/>
            <a:ext cx="3168352" cy="21349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2376264" cy="23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63538"/>
            <a:ext cx="7841630" cy="1143000"/>
          </a:xfrm>
        </p:spPr>
        <p:txBody>
          <a:bodyPr/>
          <a:lstStyle/>
          <a:p>
            <a:pPr eaLnBrk="1" hangingPunct="1"/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The Impact! tool</a:t>
            </a:r>
            <a:endParaRPr lang="nl-NL" alt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297869" y="2238910"/>
            <a:ext cx="6876875" cy="4186262"/>
          </a:xfrm>
        </p:spPr>
        <p:txBody>
          <a:bodyPr/>
          <a:lstStyle/>
          <a:p>
            <a:pPr lvl="1"/>
            <a:endParaRPr lang="nl-NL" sz="1400" dirty="0" smtClean="0"/>
          </a:p>
          <a:p>
            <a:pPr lvl="1"/>
            <a:endParaRPr lang="nl-NL" sz="14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4" y="116632"/>
            <a:ext cx="3855697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73" y="135326"/>
            <a:ext cx="3855697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75" y="151516"/>
            <a:ext cx="3855697" cy="6858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73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63538"/>
            <a:ext cx="7913638" cy="1143000"/>
          </a:xfrm>
        </p:spPr>
        <p:txBody>
          <a:bodyPr/>
          <a:lstStyle/>
          <a:p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 </a:t>
            </a:r>
            <a:r>
              <a:rPr lang="nl-NL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teachers</a:t>
            </a:r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Impact! tool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41390" y="3199121"/>
            <a:ext cx="2713836" cy="8860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1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Scoreoverzicht docenten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526071" y="2069025"/>
            <a:ext cx="4656582" cy="314619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Wat zien docenten?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Score per vraag: in niveaugroepen</a:t>
            </a:r>
          </a:p>
          <a:p>
            <a:pPr>
              <a:buFontTx/>
              <a:buChar char="-"/>
            </a:pPr>
            <a:endParaRPr lang="nl-NL" dirty="0">
              <a:solidFill>
                <a:srgbClr val="002060"/>
              </a:solidFill>
              <a:latin typeface="+mj-lt"/>
              <a:sym typeface="Wingding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41390" y="3199121"/>
            <a:ext cx="2713836" cy="8860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1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Scoreoverzicht docenten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526071" y="2069025"/>
            <a:ext cx="4656582" cy="314619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Wat zien docenten?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Score per vraag: in niveaugroepen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Trend over tijd per item</a:t>
            </a:r>
          </a:p>
          <a:p>
            <a:pPr>
              <a:buFontTx/>
              <a:buChar char="-"/>
            </a:pPr>
            <a:endParaRPr lang="nl-NL" dirty="0">
              <a:solidFill>
                <a:srgbClr val="002060"/>
              </a:solidFill>
              <a:latin typeface="+mj-lt"/>
              <a:sym typeface="Wingding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9" y="836712"/>
            <a:ext cx="91327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41390" y="3199121"/>
            <a:ext cx="2713836" cy="8860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1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Scoreoverzicht docenten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526071" y="2069025"/>
            <a:ext cx="4656582" cy="314619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Wat zien docenten?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Score per vraag: in niveaugroepen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Trend over tijd per item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Gemiddelde </a:t>
            </a:r>
            <a:r>
              <a:rPr lang="nl-NL" dirty="0">
                <a:solidFill>
                  <a:srgbClr val="002060"/>
                </a:solidFill>
                <a:latin typeface="+mj-lt"/>
              </a:rPr>
              <a:t>score per </a:t>
            </a:r>
            <a:r>
              <a:rPr lang="nl-NL" dirty="0" smtClean="0">
                <a:solidFill>
                  <a:srgbClr val="002060"/>
                </a:solidFill>
                <a:latin typeface="+mj-lt"/>
              </a:rPr>
              <a:t>les + trend</a:t>
            </a:r>
            <a:endParaRPr lang="nl-NL" dirty="0">
              <a:solidFill>
                <a:srgbClr val="002060"/>
              </a:solidFill>
              <a:latin typeface="+mj-lt"/>
            </a:endParaRPr>
          </a:p>
          <a:p>
            <a:pPr>
              <a:buFontTx/>
              <a:buChar char="-"/>
            </a:pPr>
            <a:endParaRPr lang="nl-NL" dirty="0" smtClean="0">
              <a:solidFill>
                <a:srgbClr val="002060"/>
              </a:solidFill>
              <a:latin typeface="+mj-lt"/>
            </a:endParaRPr>
          </a:p>
          <a:p>
            <a:pPr>
              <a:buFontTx/>
              <a:buChar char="-"/>
            </a:pPr>
            <a:endParaRPr lang="nl-NL" dirty="0">
              <a:solidFill>
                <a:srgbClr val="002060"/>
              </a:solidFill>
              <a:latin typeface="+mj-lt"/>
              <a:sym typeface="Wingding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859"/>
            <a:ext cx="9144000" cy="514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4: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 factor in feedback technology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628800"/>
            <a:ext cx="7802563" cy="3983013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science: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eedback acceptation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improvement motivation</a:t>
            </a:r>
          </a:p>
          <a:p>
            <a:endParaRPr lang="en-US" sz="22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organisational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‘support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pressure’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competences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feedback utilization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  <a:p>
            <a:pPr marL="0" indent="0">
              <a:buNone/>
            </a:pPr>
            <a:endParaRPr lang="en-US" sz="20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i="1" dirty="0">
              <a:latin typeface="Calibri" panose="020F050202020403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5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2" y="476672"/>
            <a:ext cx="8163329" cy="1143000"/>
          </a:xfrm>
        </p:spPr>
        <p:txBody>
          <a:bodyPr/>
          <a:lstStyle/>
          <a:p>
            <a:pPr eaLnBrk="1" hangingPunct="1"/>
            <a:r>
              <a:rPr lang="nl-NL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</a:t>
            </a:r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teachers</a:t>
            </a:r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even </a:t>
            </a:r>
            <a:r>
              <a:rPr lang="nl-NL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</a:t>
            </a:r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complex </a:t>
            </a:r>
            <a:r>
              <a:rPr lang="nl-NL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</a:t>
            </a:r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means of …</a:t>
            </a:r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046970" y="2132856"/>
            <a:ext cx="7802563" cy="374441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Task analyses -&gt;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standaards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-&gt; trainings</a:t>
            </a:r>
          </a:p>
          <a:p>
            <a:pPr marL="0" indent="0" eaLnBrk="1" hangingPunct="1">
              <a:buNone/>
            </a:pPr>
            <a:endParaRPr lang="nl-NL" alt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alt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nstruments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feedback</a:t>
            </a:r>
          </a:p>
          <a:p>
            <a:pPr marL="0" indent="0" eaLnBrk="1" hangingPunct="1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en-US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echnology &lt;--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factor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nl-NL" altLang="nl-NL" sz="2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chool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‘learns’ and improves</a:t>
            </a:r>
          </a:p>
          <a:p>
            <a:pPr marL="0" indent="0" eaLnBrk="1" hangingPunct="1">
              <a:buNone/>
            </a:pP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en-US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ntelligent government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€€€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evidence-based</a:t>
            </a: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nl-NL" altLang="nl-NL" sz="1800" dirty="0" smtClean="0"/>
          </a:p>
          <a:p>
            <a:pPr marL="0" indent="0" eaLnBrk="1" hangingPunct="1">
              <a:buNone/>
            </a:pPr>
            <a:endParaRPr lang="nl-NL" altLang="nl-NL" sz="1800" dirty="0"/>
          </a:p>
          <a:p>
            <a:pPr marL="0" indent="0" eaLnBrk="1" hangingPunct="1">
              <a:buNone/>
            </a:pPr>
            <a:endParaRPr lang="nl-NL" altLang="nl-NL" sz="1800" dirty="0"/>
          </a:p>
          <a:p>
            <a:pPr marL="0" indent="0" eaLnBrk="1" hangingPunct="1">
              <a:buNone/>
            </a:pPr>
            <a:endParaRPr lang="nl-NL" altLang="nl-NL" sz="1800" dirty="0" smtClean="0"/>
          </a:p>
          <a:p>
            <a:pPr marL="0" indent="0" eaLnBrk="1" hangingPunct="1">
              <a:buNone/>
            </a:pPr>
            <a:r>
              <a:rPr lang="nl-NL" altLang="nl-NL" sz="1800" dirty="0" smtClean="0"/>
              <a:t> </a:t>
            </a:r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2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few questions  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2051050"/>
            <a:ext cx="7802563" cy="41862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How much do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teachers actually matter?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How do they develop themselves?</a:t>
            </a: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How do you become an expert?</a:t>
            </a: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Implications for training teachers?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b="1" dirty="0" smtClean="0"/>
          </a:p>
          <a:p>
            <a:pPr eaLnBrk="1" hangingPunct="1"/>
            <a:endParaRPr lang="en-US" altLang="nl-NL" sz="1400" dirty="0" smtClean="0"/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5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363538"/>
            <a:ext cx="7524948" cy="1143000"/>
          </a:xfrm>
        </p:spPr>
        <p:txBody>
          <a:bodyPr/>
          <a:lstStyle/>
          <a:p>
            <a:pPr eaLnBrk="1" hangingPunct="1"/>
            <a:r>
              <a:rPr lang="en-US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 1: </a:t>
            </a:r>
            <a:b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 impact on student achievement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2051050"/>
            <a:ext cx="7802563" cy="41862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Student: 50-60%</a:t>
            </a: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leader, school organization, peers: 10-15%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Teacher: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10-15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Strong, 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malleable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b="1" dirty="0" smtClean="0"/>
          </a:p>
          <a:p>
            <a:pPr eaLnBrk="1" hangingPunct="1"/>
            <a:endParaRPr lang="en-US" altLang="nl-NL" sz="1400" dirty="0" smtClean="0"/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2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48680"/>
            <a:ext cx="7805738" cy="957858"/>
          </a:xfrm>
        </p:spPr>
        <p:txBody>
          <a:bodyPr/>
          <a:lstStyle/>
          <a:p>
            <a:pPr eaLnBrk="1" hangingPunct="1"/>
            <a:r>
              <a:rPr lang="en-US" altLang="nl-NL" sz="2400" dirty="0" smtClean="0">
                <a:latin typeface="Calibri" panose="020F0502020204030204" pitchFamily="34" charset="0"/>
              </a:rPr>
              <a:t/>
            </a:r>
            <a:br>
              <a:rPr lang="en-US" altLang="nl-NL" sz="2400" dirty="0" smtClean="0">
                <a:latin typeface="Calibri" panose="020F0502020204030204" pitchFamily="34" charset="0"/>
              </a:rPr>
            </a:br>
            <a:r>
              <a:rPr lang="en-US" altLang="nl-NL" sz="2400" dirty="0">
                <a:latin typeface="Calibri" panose="020F0502020204030204" pitchFamily="34" charset="0"/>
              </a:rPr>
              <a:t/>
            </a:r>
            <a:br>
              <a:rPr lang="en-US" altLang="nl-NL" sz="2400" dirty="0">
                <a:latin typeface="Calibri" panose="020F0502020204030204" pitchFamily="34" charset="0"/>
              </a:rPr>
            </a:br>
            <a:r>
              <a:rPr lang="en-US" altLang="nl-NL" sz="2400" dirty="0">
                <a:latin typeface="Calibri" panose="020F0502020204030204" pitchFamily="34" charset="0"/>
              </a:rPr>
              <a:t/>
            </a:r>
            <a:br>
              <a:rPr lang="en-US" altLang="nl-NL" sz="2400" dirty="0">
                <a:latin typeface="Calibri" panose="020F0502020204030204" pitchFamily="34" charset="0"/>
              </a:rPr>
            </a:br>
            <a:r>
              <a:rPr lang="en-US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1: </a:t>
            </a:r>
            <a:br>
              <a:rPr lang="en-US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 </a:t>
            </a: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 </a:t>
            </a:r>
            <a:r>
              <a:rPr lang="en-US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student achievement</a:t>
            </a:r>
            <a:endParaRPr lang="en-US" alt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2051050"/>
            <a:ext cx="7802563" cy="4186262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Least effective teacher:  0,5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year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gain</a:t>
            </a: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effective teacher: 1,5 school year learning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gain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has (much) 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 luck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luck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1" dirty="0" smtClean="0"/>
          </a:p>
          <a:p>
            <a:pPr eaLnBrk="1" hangingPunct="1"/>
            <a:endParaRPr lang="en-US" altLang="nl-NL" sz="1400" dirty="0" smtClean="0"/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2: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 career in terms of effectiveness</a:t>
            </a:r>
            <a:endParaRPr lang="en-US" alt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7920880" cy="4176464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000" dirty="0" smtClean="0"/>
              <a:t>										</a:t>
            </a:r>
            <a:endParaRPr lang="nl-NL" altLang="nl-NL" sz="2000" dirty="0"/>
          </a:p>
          <a:p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towards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effectiveness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takes long </a:t>
            </a:r>
          </a:p>
          <a:p>
            <a:endParaRPr lang="nl-NL" altLang="nl-NL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 environment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helps</a:t>
            </a:r>
            <a:endParaRPr lang="nl-NL" alt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25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years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 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altLang="nl-N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2000" dirty="0">
              <a:latin typeface="Calibri" panose="020F0502020204030204" pitchFamily="34" charset="0"/>
            </a:endParaRPr>
          </a:p>
          <a:p>
            <a:endParaRPr lang="nl-NL" altLang="nl-N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altLang="nl-NL" sz="2000" i="1" dirty="0" smtClean="0">
                <a:latin typeface="Calibri" panose="020F0502020204030204" pitchFamily="34" charset="0"/>
              </a:rPr>
              <a:t>					</a:t>
            </a:r>
            <a:endParaRPr lang="nl-NL" altLang="nl-NL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20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2000" dirty="0" smtClean="0"/>
          </a:p>
          <a:p>
            <a:endParaRPr lang="nl-NL" altLang="nl-NL" sz="2000" dirty="0"/>
          </a:p>
          <a:p>
            <a:endParaRPr lang="nl-NL" altLang="nl-NL" sz="2000" dirty="0" smtClean="0"/>
          </a:p>
          <a:p>
            <a:endParaRPr lang="nl-NL" altLang="nl-NL" sz="2000" dirty="0" smtClean="0"/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363538"/>
            <a:ext cx="7956996" cy="1143000"/>
          </a:xfrm>
        </p:spPr>
        <p:txBody>
          <a:bodyPr/>
          <a:lstStyle/>
          <a:p>
            <a:pPr lvl="0"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2: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</a:t>
            </a:r>
            <a:r>
              <a:rPr lang="en-US" sz="24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basic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didactical </a:t>
            </a:r>
            <a:r>
              <a:rPr lang="en-US" sz="24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skills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079501" y="5517232"/>
            <a:ext cx="7812980" cy="504056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didactical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skills: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whole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</a:t>
            </a:r>
            <a:endParaRPr lang="nl-NL" alt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altLang="nl-NL" sz="2000" dirty="0" smtClean="0"/>
          </a:p>
          <a:p>
            <a:pPr marL="0" indent="0">
              <a:buNone/>
            </a:pPr>
            <a:endParaRPr lang="nl-NL" altLang="nl-NL" sz="2000" dirty="0" smtClean="0"/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964339"/>
              </p:ext>
            </p:extLst>
          </p:nvPr>
        </p:nvGraphicFramePr>
        <p:xfrm>
          <a:off x="1276732" y="1988840"/>
          <a:ext cx="6948835" cy="315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35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2: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So,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would be fantastic if …</a:t>
            </a:r>
            <a:endParaRPr lang="en-US" alt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628800"/>
            <a:ext cx="7956376" cy="4392488"/>
          </a:xfrm>
        </p:spPr>
        <p:txBody>
          <a:bodyPr/>
          <a:lstStyle/>
          <a:p>
            <a:pPr marL="0" indent="0">
              <a:buNone/>
            </a:pPr>
            <a:endParaRPr lang="nl-NL" altLang="nl-NL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Sooner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competent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</a:t>
            </a: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alt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basic skills </a:t>
            </a:r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continues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altLang="nl-NL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altLang="nl-NL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altLang="nl-NL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Mastery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complex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didactical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skills</a:t>
            </a:r>
          </a:p>
          <a:p>
            <a:pPr marL="0" indent="0">
              <a:buNone/>
            </a:pPr>
            <a:endParaRPr lang="nl-NL" alt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probability bad luck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less variation, higher average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altLang="nl-NL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altLang="nl-NL" sz="2000" dirty="0" smtClean="0">
                <a:latin typeface="Calibri" panose="020F0502020204030204" pitchFamily="34" charset="0"/>
              </a:rPr>
              <a:t> </a:t>
            </a:r>
            <a:endParaRPr lang="nl-NL" altLang="nl-N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2000" dirty="0" smtClean="0"/>
          </a:p>
          <a:p>
            <a:endParaRPr lang="nl-NL" altLang="nl-NL" sz="2000" dirty="0"/>
          </a:p>
          <a:p>
            <a:endParaRPr lang="nl-NL" altLang="nl-NL" sz="2000" dirty="0" smtClean="0"/>
          </a:p>
          <a:p>
            <a:endParaRPr lang="nl-NL" altLang="nl-NL" sz="2000" dirty="0" smtClean="0"/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23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 3: How does one become an expert?</a:t>
            </a:r>
            <a:endParaRPr lang="en-US" alt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422" t="3780" r="7529" b="3611"/>
          <a:stretch/>
        </p:blipFill>
        <p:spPr>
          <a:xfrm>
            <a:off x="1691680" y="2060848"/>
            <a:ext cx="583264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12585</TotalTime>
  <Words>737</Words>
  <Application>Microsoft Office PowerPoint</Application>
  <PresentationFormat>On-screen Show (4:3)</PresentationFormat>
  <Paragraphs>266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Calibri</vt:lpstr>
      <vt:lpstr>Verdana</vt:lpstr>
      <vt:lpstr>Wingdings</vt:lpstr>
      <vt:lpstr>sjabloon_wit</vt:lpstr>
      <vt:lpstr>Aangepast ontwerp</vt:lpstr>
      <vt:lpstr>        Developing teacher qualities deliberately</vt:lpstr>
      <vt:lpstr>PowerPoint Presentation</vt:lpstr>
      <vt:lpstr>A few questions  </vt:lpstr>
      <vt:lpstr>ad 1:  Teacher impact on student achievement</vt:lpstr>
      <vt:lpstr>   ad 1:  Teacher impact on student achievement</vt:lpstr>
      <vt:lpstr> ad 2:  Teacher career in terms of effectiveness</vt:lpstr>
      <vt:lpstr> ad 2:  Development basic didactical skills </vt:lpstr>
      <vt:lpstr> ad 2: So, it would be fantastic if …</vt:lpstr>
      <vt:lpstr>ad 3: How does one become an expert?</vt:lpstr>
      <vt:lpstr>ad 3: How does one become an expert?</vt:lpstr>
      <vt:lpstr>ad 3: Principles Deliberate Practice</vt:lpstr>
      <vt:lpstr>     ad 4: Translated to teacher training?</vt:lpstr>
      <vt:lpstr>ad 4:  Deliberate Practice &amp;  Four Components Instructional Design (4C/ID)</vt:lpstr>
      <vt:lpstr>ad 4: How this is done in our ELAN-projects</vt:lpstr>
      <vt:lpstr>ad 4: Feedback instruments</vt:lpstr>
      <vt:lpstr>PowerPoint Presentation</vt:lpstr>
      <vt:lpstr>    ad 4: Self-evaluations in general</vt:lpstr>
      <vt:lpstr>ad 4:  Research by the Dutch School Inspectorate</vt:lpstr>
      <vt:lpstr>ad 4: Feedback instruments</vt:lpstr>
      <vt:lpstr>ad 4: Technological opportunities for feedback</vt:lpstr>
      <vt:lpstr>Example: The Impact! tool</vt:lpstr>
      <vt:lpstr>Feedback to teachers with Impact! tool</vt:lpstr>
      <vt:lpstr>PowerPoint Presentation</vt:lpstr>
      <vt:lpstr>PowerPoint Presentation</vt:lpstr>
      <vt:lpstr>PowerPoint Presentation</vt:lpstr>
      <vt:lpstr>ad 4: Human factor in feedback technology</vt:lpstr>
      <vt:lpstr>Equip teachers even better for their complex task by means of …</vt:lpstr>
    </vt:vector>
  </TitlesOfParts>
  <Company>University of Twente - 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Classroom Observation Systems</dc:title>
  <dc:creator>Dobbelaer, M.J. (GW)</dc:creator>
  <cp:lastModifiedBy>Visscher, A.J. (BMS)</cp:lastModifiedBy>
  <cp:revision>579</cp:revision>
  <cp:lastPrinted>2017-05-08T14:32:46Z</cp:lastPrinted>
  <dcterms:created xsi:type="dcterms:W3CDTF">2015-05-12T08:09:47Z</dcterms:created>
  <dcterms:modified xsi:type="dcterms:W3CDTF">2018-01-18T07:57:24Z</dcterms:modified>
</cp:coreProperties>
</file>