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826" r:id="rId4"/>
    <p:sldMasterId id="2147483869" r:id="rId5"/>
    <p:sldMasterId id="2147483881" r:id="rId6"/>
    <p:sldMasterId id="2147483896" r:id="rId7"/>
    <p:sldMasterId id="2147483908" r:id="rId8"/>
    <p:sldMasterId id="2147483938" r:id="rId9"/>
  </p:sldMasterIdLst>
  <p:notesMasterIdLst>
    <p:notesMasterId r:id="rId49"/>
  </p:notesMasterIdLst>
  <p:handoutMasterIdLst>
    <p:handoutMasterId r:id="rId50"/>
  </p:handoutMasterIdLst>
  <p:sldIdLst>
    <p:sldId id="372" r:id="rId10"/>
    <p:sldId id="310" r:id="rId11"/>
    <p:sldId id="347" r:id="rId12"/>
    <p:sldId id="313" r:id="rId13"/>
    <p:sldId id="314" r:id="rId14"/>
    <p:sldId id="317" r:id="rId15"/>
    <p:sldId id="362" r:id="rId16"/>
    <p:sldId id="368" r:id="rId17"/>
    <p:sldId id="320" r:id="rId18"/>
    <p:sldId id="353" r:id="rId19"/>
    <p:sldId id="324" r:id="rId20"/>
    <p:sldId id="354" r:id="rId21"/>
    <p:sldId id="350" r:id="rId22"/>
    <p:sldId id="363" r:id="rId23"/>
    <p:sldId id="367" r:id="rId24"/>
    <p:sldId id="365" r:id="rId25"/>
    <p:sldId id="371" r:id="rId26"/>
    <p:sldId id="325" r:id="rId27"/>
    <p:sldId id="373" r:id="rId28"/>
    <p:sldId id="327" r:id="rId29"/>
    <p:sldId id="331" r:id="rId30"/>
    <p:sldId id="357" r:id="rId31"/>
    <p:sldId id="332" r:id="rId32"/>
    <p:sldId id="334" r:id="rId33"/>
    <p:sldId id="359" r:id="rId34"/>
    <p:sldId id="355" r:id="rId35"/>
    <p:sldId id="356" r:id="rId36"/>
    <p:sldId id="358" r:id="rId37"/>
    <p:sldId id="337" r:id="rId38"/>
    <p:sldId id="338" r:id="rId39"/>
    <p:sldId id="339" r:id="rId40"/>
    <p:sldId id="340" r:id="rId41"/>
    <p:sldId id="341" r:id="rId42"/>
    <p:sldId id="342" r:id="rId43"/>
    <p:sldId id="343" r:id="rId44"/>
    <p:sldId id="344" r:id="rId45"/>
    <p:sldId id="345" r:id="rId46"/>
    <p:sldId id="370" r:id="rId47"/>
    <p:sldId id="346" r:id="rId4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78" d="100"/>
          <a:sy n="78" d="100"/>
        </p:scale>
        <p:origin x="1622" y="67"/>
      </p:cViewPr>
      <p:guideLst/>
    </p:cSldViewPr>
  </p:slideViewPr>
  <p:notesTextViewPr>
    <p:cViewPr>
      <p:scale>
        <a:sx n="1" d="1"/>
        <a:sy n="1" d="1"/>
      </p:scale>
      <p:origin x="0" y="0"/>
    </p:cViewPr>
  </p:notesTextViewPr>
  <p:sorterViewPr>
    <p:cViewPr>
      <p:scale>
        <a:sx n="100" d="100"/>
        <a:sy n="100" d="100"/>
      </p:scale>
      <p:origin x="0" y="-34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C13C0-6CD0-4596-8B99-CFC03D4B35D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nl-NL"/>
        </a:p>
      </dgm:t>
    </dgm:pt>
    <dgm:pt modelId="{95A2F397-C73E-4460-B8AF-F270C39C5E1C}">
      <dgm:prSet phldrT="[Tekst]"/>
      <dgm:spPr>
        <a:solidFill>
          <a:srgbClr val="FF0000"/>
        </a:solidFill>
      </dgm:spPr>
      <dgm:t>
        <a:bodyPr/>
        <a:lstStyle/>
        <a:p>
          <a:r>
            <a:rPr lang="nl-NL" dirty="0"/>
            <a:t>De tekst</a:t>
          </a:r>
        </a:p>
      </dgm:t>
    </dgm:pt>
    <dgm:pt modelId="{AAE1770B-EF46-41B8-BDE1-29E9E4F07374}" type="parTrans" cxnId="{2FD10289-0CEE-4EC5-91A6-E91A7C2F4CAE}">
      <dgm:prSet/>
      <dgm:spPr/>
      <dgm:t>
        <a:bodyPr/>
        <a:lstStyle/>
        <a:p>
          <a:endParaRPr lang="nl-NL"/>
        </a:p>
      </dgm:t>
    </dgm:pt>
    <dgm:pt modelId="{6998B28F-A3E1-4E20-922E-260623EE0E9E}" type="sibTrans" cxnId="{2FD10289-0CEE-4EC5-91A6-E91A7C2F4CAE}">
      <dgm:prSet/>
      <dgm:spPr/>
      <dgm:t>
        <a:bodyPr/>
        <a:lstStyle/>
        <a:p>
          <a:endParaRPr lang="nl-NL"/>
        </a:p>
      </dgm:t>
    </dgm:pt>
    <dgm:pt modelId="{778A6DBB-3A57-4EB5-8F6C-88CFA3C147EA}">
      <dgm:prSet phldrT="[Tekst]" custT="1"/>
      <dgm:spPr/>
      <dgm:t>
        <a:bodyPr/>
        <a:lstStyle/>
        <a:p>
          <a:r>
            <a:rPr lang="nl-NL" sz="1700" b="1" dirty="0">
              <a:solidFill>
                <a:srgbClr val="FF0000"/>
              </a:solidFill>
            </a:rPr>
            <a:t>Voor</a:t>
          </a:r>
        </a:p>
        <a:p>
          <a:r>
            <a:rPr lang="nl-NL" sz="1700" b="1" dirty="0">
              <a:solidFill>
                <a:schemeClr val="tx1"/>
              </a:solidFill>
            </a:rPr>
            <a:t>Doel</a:t>
          </a:r>
        </a:p>
        <a:p>
          <a:r>
            <a:rPr lang="nl-NL" sz="1700" dirty="0">
              <a:solidFill>
                <a:schemeClr val="tx1"/>
              </a:solidFill>
            </a:rPr>
            <a:t>Denken/handelen</a:t>
          </a:r>
        </a:p>
      </dgm:t>
    </dgm:pt>
    <dgm:pt modelId="{3C3D36DF-55B6-41F8-8B63-DD4422F8BC75}" type="parTrans" cxnId="{5A44E3A9-FC66-499F-BBE4-0AF217FF2F7B}">
      <dgm:prSet/>
      <dgm:spPr/>
      <dgm:t>
        <a:bodyPr/>
        <a:lstStyle/>
        <a:p>
          <a:endParaRPr lang="nl-NL"/>
        </a:p>
      </dgm:t>
    </dgm:pt>
    <dgm:pt modelId="{0A822512-A281-4F09-A656-5665692F20E2}" type="sibTrans" cxnId="{5A44E3A9-FC66-499F-BBE4-0AF217FF2F7B}">
      <dgm:prSet/>
      <dgm:spPr/>
      <dgm:t>
        <a:bodyPr/>
        <a:lstStyle/>
        <a:p>
          <a:endParaRPr lang="nl-NL"/>
        </a:p>
      </dgm:t>
    </dgm:pt>
    <dgm:pt modelId="{2485304D-1515-4931-A893-7CDBB67617C4}">
      <dgm:prSet phldrT="[Tekst]" custT="1"/>
      <dgm:spPr/>
      <dgm:t>
        <a:bodyPr/>
        <a:lstStyle/>
        <a:p>
          <a:r>
            <a:rPr lang="nl-NL" sz="1700" b="1" dirty="0">
              <a:solidFill>
                <a:srgbClr val="FF0000"/>
              </a:solidFill>
            </a:rPr>
            <a:t>Tijdens</a:t>
          </a:r>
        </a:p>
        <a:p>
          <a:r>
            <a:rPr lang="nl-NL" sz="1700" dirty="0">
              <a:solidFill>
                <a:schemeClr val="tx1"/>
              </a:solidFill>
            </a:rPr>
            <a:t>Denken/controleren</a:t>
          </a:r>
        </a:p>
        <a:p>
          <a:r>
            <a:rPr lang="nl-NL" sz="1700" dirty="0">
              <a:solidFill>
                <a:schemeClr val="tx1"/>
              </a:solidFill>
            </a:rPr>
            <a:t>handelen</a:t>
          </a:r>
        </a:p>
      </dgm:t>
    </dgm:pt>
    <dgm:pt modelId="{FA2743F1-D86F-4238-838E-4B152F8EDB08}" type="parTrans" cxnId="{9741596B-D28E-4B8D-8042-97807CB28234}">
      <dgm:prSet/>
      <dgm:spPr/>
      <dgm:t>
        <a:bodyPr/>
        <a:lstStyle/>
        <a:p>
          <a:endParaRPr lang="nl-NL"/>
        </a:p>
      </dgm:t>
    </dgm:pt>
    <dgm:pt modelId="{2ABC67DC-07EB-4704-BF2E-C5F10A6DEFAD}" type="sibTrans" cxnId="{9741596B-D28E-4B8D-8042-97807CB28234}">
      <dgm:prSet/>
      <dgm:spPr/>
      <dgm:t>
        <a:bodyPr/>
        <a:lstStyle/>
        <a:p>
          <a:endParaRPr lang="nl-NL"/>
        </a:p>
      </dgm:t>
    </dgm:pt>
    <dgm:pt modelId="{B7BFF41E-ED46-4584-A8FF-9BD513A5B017}">
      <dgm:prSet phldrT="[Tekst]" custT="1"/>
      <dgm:spPr/>
      <dgm:t>
        <a:bodyPr/>
        <a:lstStyle/>
        <a:p>
          <a:r>
            <a:rPr lang="nl-NL" sz="1700" b="1" dirty="0">
              <a:solidFill>
                <a:srgbClr val="FF0000"/>
              </a:solidFill>
            </a:rPr>
            <a:t>Na</a:t>
          </a:r>
        </a:p>
        <a:p>
          <a:r>
            <a:rPr lang="nl-NL" sz="1700" dirty="0">
              <a:solidFill>
                <a:schemeClr val="tx1"/>
              </a:solidFill>
            </a:rPr>
            <a:t>Denken/controleren</a:t>
          </a:r>
        </a:p>
        <a:p>
          <a:r>
            <a:rPr lang="nl-NL" sz="1700" dirty="0">
              <a:solidFill>
                <a:schemeClr val="tx1"/>
              </a:solidFill>
            </a:rPr>
            <a:t>handelen</a:t>
          </a:r>
        </a:p>
      </dgm:t>
    </dgm:pt>
    <dgm:pt modelId="{166A7A47-9DCB-45CC-BCC6-230C49E4B113}" type="parTrans" cxnId="{FE409EB0-F99B-40E2-A64D-47E090DC1837}">
      <dgm:prSet/>
      <dgm:spPr/>
      <dgm:t>
        <a:bodyPr/>
        <a:lstStyle/>
        <a:p>
          <a:endParaRPr lang="nl-NL"/>
        </a:p>
      </dgm:t>
    </dgm:pt>
    <dgm:pt modelId="{789E082E-9EDA-4BC3-A2D4-D1FD637293FE}" type="sibTrans" cxnId="{FE409EB0-F99B-40E2-A64D-47E090DC1837}">
      <dgm:prSet/>
      <dgm:spPr/>
      <dgm:t>
        <a:bodyPr/>
        <a:lstStyle/>
        <a:p>
          <a:endParaRPr lang="nl-NL"/>
        </a:p>
      </dgm:t>
    </dgm:pt>
    <dgm:pt modelId="{89BA36D8-8E0D-408B-A471-73A9D9EF2201}" type="pres">
      <dgm:prSet presAssocID="{CB9C13C0-6CD0-4596-8B99-CFC03D4B35DB}" presName="Name0" presStyleCnt="0">
        <dgm:presLayoutVars>
          <dgm:chMax val="1"/>
          <dgm:dir/>
          <dgm:animLvl val="ctr"/>
          <dgm:resizeHandles val="exact"/>
        </dgm:presLayoutVars>
      </dgm:prSet>
      <dgm:spPr/>
    </dgm:pt>
    <dgm:pt modelId="{6CDD9184-D395-4F52-BA08-1F217F0AF658}" type="pres">
      <dgm:prSet presAssocID="{95A2F397-C73E-4460-B8AF-F270C39C5E1C}" presName="centerShape" presStyleLbl="node0" presStyleIdx="0" presStyleCnt="1" custAng="0" custScaleY="56873"/>
      <dgm:spPr/>
    </dgm:pt>
    <dgm:pt modelId="{99DE2C26-9781-4410-9768-B5361104CA35}" type="pres">
      <dgm:prSet presAssocID="{778A6DBB-3A57-4EB5-8F6C-88CFA3C147EA}" presName="node" presStyleLbl="node1" presStyleIdx="0" presStyleCnt="3" custScaleX="230142">
        <dgm:presLayoutVars>
          <dgm:bulletEnabled val="1"/>
        </dgm:presLayoutVars>
      </dgm:prSet>
      <dgm:spPr/>
    </dgm:pt>
    <dgm:pt modelId="{C1D1DD70-8D11-44F5-A007-CC3E17B7F770}" type="pres">
      <dgm:prSet presAssocID="{778A6DBB-3A57-4EB5-8F6C-88CFA3C147EA}" presName="dummy" presStyleCnt="0"/>
      <dgm:spPr/>
    </dgm:pt>
    <dgm:pt modelId="{353A8164-1FE4-4471-B698-BF2DDD4B9BF1}" type="pres">
      <dgm:prSet presAssocID="{0A822512-A281-4F09-A656-5665692F20E2}" presName="sibTrans" presStyleLbl="sibTrans2D1" presStyleIdx="0" presStyleCnt="3"/>
      <dgm:spPr/>
    </dgm:pt>
    <dgm:pt modelId="{0477E534-E520-4CAF-85D9-885E0E5CF577}" type="pres">
      <dgm:prSet presAssocID="{2485304D-1515-4931-A893-7CDBB67617C4}" presName="node" presStyleLbl="node1" presStyleIdx="1" presStyleCnt="3" custScaleX="226985">
        <dgm:presLayoutVars>
          <dgm:bulletEnabled val="1"/>
        </dgm:presLayoutVars>
      </dgm:prSet>
      <dgm:spPr/>
    </dgm:pt>
    <dgm:pt modelId="{94A534D6-A237-4E5B-AA26-771F785E526A}" type="pres">
      <dgm:prSet presAssocID="{2485304D-1515-4931-A893-7CDBB67617C4}" presName="dummy" presStyleCnt="0"/>
      <dgm:spPr/>
    </dgm:pt>
    <dgm:pt modelId="{7A706858-D9DD-4E39-9162-48D4153CF309}" type="pres">
      <dgm:prSet presAssocID="{2ABC67DC-07EB-4704-BF2E-C5F10A6DEFAD}" presName="sibTrans" presStyleLbl="sibTrans2D1" presStyleIdx="1" presStyleCnt="3"/>
      <dgm:spPr/>
    </dgm:pt>
    <dgm:pt modelId="{54FA461E-2F16-400A-B865-82A4A7BF9808}" type="pres">
      <dgm:prSet presAssocID="{B7BFF41E-ED46-4584-A8FF-9BD513A5B017}" presName="node" presStyleLbl="node1" presStyleIdx="2" presStyleCnt="3" custScaleX="238032">
        <dgm:presLayoutVars>
          <dgm:bulletEnabled val="1"/>
        </dgm:presLayoutVars>
      </dgm:prSet>
      <dgm:spPr/>
    </dgm:pt>
    <dgm:pt modelId="{399F4F8A-82C7-4FBC-9B1A-654BCF7583A7}" type="pres">
      <dgm:prSet presAssocID="{B7BFF41E-ED46-4584-A8FF-9BD513A5B017}" presName="dummy" presStyleCnt="0"/>
      <dgm:spPr/>
    </dgm:pt>
    <dgm:pt modelId="{21739A0F-1F7F-42A1-9656-92FC5386E088}" type="pres">
      <dgm:prSet presAssocID="{789E082E-9EDA-4BC3-A2D4-D1FD637293FE}" presName="sibTrans" presStyleLbl="sibTrans2D1" presStyleIdx="2" presStyleCnt="3"/>
      <dgm:spPr/>
    </dgm:pt>
  </dgm:ptLst>
  <dgm:cxnLst>
    <dgm:cxn modelId="{43CD4296-0DA0-48D5-B4E4-3C1912E61813}" type="presOf" srcId="{B7BFF41E-ED46-4584-A8FF-9BD513A5B017}" destId="{54FA461E-2F16-400A-B865-82A4A7BF9808}" srcOrd="0" destOrd="0" presId="urn:microsoft.com/office/officeart/2005/8/layout/radial6"/>
    <dgm:cxn modelId="{52B28931-9F1F-4196-9673-7D0A005B701E}" type="presOf" srcId="{95A2F397-C73E-4460-B8AF-F270C39C5E1C}" destId="{6CDD9184-D395-4F52-BA08-1F217F0AF658}" srcOrd="0" destOrd="0" presId="urn:microsoft.com/office/officeart/2005/8/layout/radial6"/>
    <dgm:cxn modelId="{3FAFDA77-9A0E-4C8A-AC16-9DB8303EE564}" type="presOf" srcId="{789E082E-9EDA-4BC3-A2D4-D1FD637293FE}" destId="{21739A0F-1F7F-42A1-9656-92FC5386E088}" srcOrd="0" destOrd="0" presId="urn:microsoft.com/office/officeart/2005/8/layout/radial6"/>
    <dgm:cxn modelId="{9B02CA64-1576-432D-B261-C840CE21C087}" type="presOf" srcId="{0A822512-A281-4F09-A656-5665692F20E2}" destId="{353A8164-1FE4-4471-B698-BF2DDD4B9BF1}" srcOrd="0" destOrd="0" presId="urn:microsoft.com/office/officeart/2005/8/layout/radial6"/>
    <dgm:cxn modelId="{9741596B-D28E-4B8D-8042-97807CB28234}" srcId="{95A2F397-C73E-4460-B8AF-F270C39C5E1C}" destId="{2485304D-1515-4931-A893-7CDBB67617C4}" srcOrd="1" destOrd="0" parTransId="{FA2743F1-D86F-4238-838E-4B152F8EDB08}" sibTransId="{2ABC67DC-07EB-4704-BF2E-C5F10A6DEFAD}"/>
    <dgm:cxn modelId="{8C6AD109-AA2B-4C86-AAA1-5B27A65CF16C}" type="presOf" srcId="{CB9C13C0-6CD0-4596-8B99-CFC03D4B35DB}" destId="{89BA36D8-8E0D-408B-A471-73A9D9EF2201}" srcOrd="0" destOrd="0" presId="urn:microsoft.com/office/officeart/2005/8/layout/radial6"/>
    <dgm:cxn modelId="{FE409EB0-F99B-40E2-A64D-47E090DC1837}" srcId="{95A2F397-C73E-4460-B8AF-F270C39C5E1C}" destId="{B7BFF41E-ED46-4584-A8FF-9BD513A5B017}" srcOrd="2" destOrd="0" parTransId="{166A7A47-9DCB-45CC-BCC6-230C49E4B113}" sibTransId="{789E082E-9EDA-4BC3-A2D4-D1FD637293FE}"/>
    <dgm:cxn modelId="{FB8C70EA-A0C7-4D5A-AE07-4AA1D7A42DD9}" type="presOf" srcId="{2ABC67DC-07EB-4704-BF2E-C5F10A6DEFAD}" destId="{7A706858-D9DD-4E39-9162-48D4153CF309}" srcOrd="0" destOrd="0" presId="urn:microsoft.com/office/officeart/2005/8/layout/radial6"/>
    <dgm:cxn modelId="{76141F31-F45E-4D50-9417-8EA5E90B8DA6}" type="presOf" srcId="{778A6DBB-3A57-4EB5-8F6C-88CFA3C147EA}" destId="{99DE2C26-9781-4410-9768-B5361104CA35}" srcOrd="0" destOrd="0" presId="urn:microsoft.com/office/officeart/2005/8/layout/radial6"/>
    <dgm:cxn modelId="{D5128D06-E938-402C-B4B0-F9FC32C80BBB}" type="presOf" srcId="{2485304D-1515-4931-A893-7CDBB67617C4}" destId="{0477E534-E520-4CAF-85D9-885E0E5CF577}" srcOrd="0" destOrd="0" presId="urn:microsoft.com/office/officeart/2005/8/layout/radial6"/>
    <dgm:cxn modelId="{2FD10289-0CEE-4EC5-91A6-E91A7C2F4CAE}" srcId="{CB9C13C0-6CD0-4596-8B99-CFC03D4B35DB}" destId="{95A2F397-C73E-4460-B8AF-F270C39C5E1C}" srcOrd="0" destOrd="0" parTransId="{AAE1770B-EF46-41B8-BDE1-29E9E4F07374}" sibTransId="{6998B28F-A3E1-4E20-922E-260623EE0E9E}"/>
    <dgm:cxn modelId="{5A44E3A9-FC66-499F-BBE4-0AF217FF2F7B}" srcId="{95A2F397-C73E-4460-B8AF-F270C39C5E1C}" destId="{778A6DBB-3A57-4EB5-8F6C-88CFA3C147EA}" srcOrd="0" destOrd="0" parTransId="{3C3D36DF-55B6-41F8-8B63-DD4422F8BC75}" sibTransId="{0A822512-A281-4F09-A656-5665692F20E2}"/>
    <dgm:cxn modelId="{A7170BCC-5954-4EA5-B2AA-2354337094F5}" type="presParOf" srcId="{89BA36D8-8E0D-408B-A471-73A9D9EF2201}" destId="{6CDD9184-D395-4F52-BA08-1F217F0AF658}" srcOrd="0" destOrd="0" presId="urn:microsoft.com/office/officeart/2005/8/layout/radial6"/>
    <dgm:cxn modelId="{6DC8FB73-71FA-4A15-9BAA-D180E9B2CAAE}" type="presParOf" srcId="{89BA36D8-8E0D-408B-A471-73A9D9EF2201}" destId="{99DE2C26-9781-4410-9768-B5361104CA35}" srcOrd="1" destOrd="0" presId="urn:microsoft.com/office/officeart/2005/8/layout/radial6"/>
    <dgm:cxn modelId="{9E8CE9B9-D8D4-40EC-86C3-324AE943D41F}" type="presParOf" srcId="{89BA36D8-8E0D-408B-A471-73A9D9EF2201}" destId="{C1D1DD70-8D11-44F5-A007-CC3E17B7F770}" srcOrd="2" destOrd="0" presId="urn:microsoft.com/office/officeart/2005/8/layout/radial6"/>
    <dgm:cxn modelId="{EF0FCE56-AC93-4926-A6FD-C9EEE48CA03A}" type="presParOf" srcId="{89BA36D8-8E0D-408B-A471-73A9D9EF2201}" destId="{353A8164-1FE4-4471-B698-BF2DDD4B9BF1}" srcOrd="3" destOrd="0" presId="urn:microsoft.com/office/officeart/2005/8/layout/radial6"/>
    <dgm:cxn modelId="{00DBCA43-E7D2-406E-82CC-DAF14B008B27}" type="presParOf" srcId="{89BA36D8-8E0D-408B-A471-73A9D9EF2201}" destId="{0477E534-E520-4CAF-85D9-885E0E5CF577}" srcOrd="4" destOrd="0" presId="urn:microsoft.com/office/officeart/2005/8/layout/radial6"/>
    <dgm:cxn modelId="{7CDE860E-604F-460C-B8C5-B835BA40A166}" type="presParOf" srcId="{89BA36D8-8E0D-408B-A471-73A9D9EF2201}" destId="{94A534D6-A237-4E5B-AA26-771F785E526A}" srcOrd="5" destOrd="0" presId="urn:microsoft.com/office/officeart/2005/8/layout/radial6"/>
    <dgm:cxn modelId="{77AEC1B5-FC42-47F4-BB5E-107014686DC4}" type="presParOf" srcId="{89BA36D8-8E0D-408B-A471-73A9D9EF2201}" destId="{7A706858-D9DD-4E39-9162-48D4153CF309}" srcOrd="6" destOrd="0" presId="urn:microsoft.com/office/officeart/2005/8/layout/radial6"/>
    <dgm:cxn modelId="{82810A8C-734A-4197-B4DE-DD8D8E70333A}" type="presParOf" srcId="{89BA36D8-8E0D-408B-A471-73A9D9EF2201}" destId="{54FA461E-2F16-400A-B865-82A4A7BF9808}" srcOrd="7" destOrd="0" presId="urn:microsoft.com/office/officeart/2005/8/layout/radial6"/>
    <dgm:cxn modelId="{D4EDF7A8-E4F6-4808-845A-0F81F37095FB}" type="presParOf" srcId="{89BA36D8-8E0D-408B-A471-73A9D9EF2201}" destId="{399F4F8A-82C7-4FBC-9B1A-654BCF7583A7}" srcOrd="8" destOrd="0" presId="urn:microsoft.com/office/officeart/2005/8/layout/radial6"/>
    <dgm:cxn modelId="{433B0329-9A7F-4FC3-AF79-8EF61F1588E8}" type="presParOf" srcId="{89BA36D8-8E0D-408B-A471-73A9D9EF2201}" destId="{21739A0F-1F7F-42A1-9656-92FC5386E088}"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39A0F-1F7F-42A1-9656-92FC5386E088}">
      <dsp:nvSpPr>
        <dsp:cNvPr id="0" name=""/>
        <dsp:cNvSpPr/>
      </dsp:nvSpPr>
      <dsp:spPr>
        <a:xfrm>
          <a:off x="2285037" y="558065"/>
          <a:ext cx="3725867" cy="3725867"/>
        </a:xfrm>
        <a:prstGeom prst="blockArc">
          <a:avLst>
            <a:gd name="adj1" fmla="val 90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706858-D9DD-4E39-9162-48D4153CF309}">
      <dsp:nvSpPr>
        <dsp:cNvPr id="0" name=""/>
        <dsp:cNvSpPr/>
      </dsp:nvSpPr>
      <dsp:spPr>
        <a:xfrm>
          <a:off x="2285037" y="558065"/>
          <a:ext cx="3725867" cy="3725867"/>
        </a:xfrm>
        <a:prstGeom prst="blockArc">
          <a:avLst>
            <a:gd name="adj1" fmla="val 1800000"/>
            <a:gd name="adj2" fmla="val 90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3A8164-1FE4-4471-B698-BF2DDD4B9BF1}">
      <dsp:nvSpPr>
        <dsp:cNvPr id="0" name=""/>
        <dsp:cNvSpPr/>
      </dsp:nvSpPr>
      <dsp:spPr>
        <a:xfrm>
          <a:off x="2285037" y="558065"/>
          <a:ext cx="3725867" cy="3725867"/>
        </a:xfrm>
        <a:prstGeom prst="blockArc">
          <a:avLst>
            <a:gd name="adj1" fmla="val 16200000"/>
            <a:gd name="adj2" fmla="val 1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DD9184-D395-4F52-BA08-1F217F0AF658}">
      <dsp:nvSpPr>
        <dsp:cNvPr id="0" name=""/>
        <dsp:cNvSpPr/>
      </dsp:nvSpPr>
      <dsp:spPr>
        <a:xfrm>
          <a:off x="3290051" y="1933074"/>
          <a:ext cx="1715839" cy="97584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400" kern="1200" dirty="0"/>
            <a:t>De tekst</a:t>
          </a:r>
        </a:p>
      </dsp:txBody>
      <dsp:txXfrm>
        <a:off x="3541330" y="2075984"/>
        <a:ext cx="1213281" cy="690029"/>
      </dsp:txXfrm>
    </dsp:sp>
    <dsp:sp modelId="{99DE2C26-9781-4410-9768-B5361104CA35}">
      <dsp:nvSpPr>
        <dsp:cNvPr id="0" name=""/>
        <dsp:cNvSpPr/>
      </dsp:nvSpPr>
      <dsp:spPr>
        <a:xfrm>
          <a:off x="2765867" y="761"/>
          <a:ext cx="2764207" cy="12010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b="1" kern="1200" dirty="0">
              <a:solidFill>
                <a:srgbClr val="FF0000"/>
              </a:solidFill>
            </a:rPr>
            <a:t>Voor</a:t>
          </a:r>
        </a:p>
        <a:p>
          <a:pPr marL="0" lvl="0" indent="0" algn="ctr" defTabSz="755650">
            <a:lnSpc>
              <a:spcPct val="90000"/>
            </a:lnSpc>
            <a:spcBef>
              <a:spcPct val="0"/>
            </a:spcBef>
            <a:spcAft>
              <a:spcPct val="35000"/>
            </a:spcAft>
            <a:buNone/>
          </a:pPr>
          <a:r>
            <a:rPr lang="nl-NL" sz="1700" b="1" kern="1200" dirty="0">
              <a:solidFill>
                <a:schemeClr val="tx1"/>
              </a:solidFill>
            </a:rPr>
            <a:t>Doel</a:t>
          </a:r>
        </a:p>
        <a:p>
          <a:pPr marL="0" lvl="0" indent="0" algn="ctr" defTabSz="755650">
            <a:lnSpc>
              <a:spcPct val="90000"/>
            </a:lnSpc>
            <a:spcBef>
              <a:spcPct val="0"/>
            </a:spcBef>
            <a:spcAft>
              <a:spcPct val="35000"/>
            </a:spcAft>
            <a:buNone/>
          </a:pPr>
          <a:r>
            <a:rPr lang="nl-NL" sz="1700" kern="1200" dirty="0">
              <a:solidFill>
                <a:schemeClr val="tx1"/>
              </a:solidFill>
            </a:rPr>
            <a:t>Denken/handelen</a:t>
          </a:r>
        </a:p>
      </dsp:txBody>
      <dsp:txXfrm>
        <a:off x="3170676" y="176656"/>
        <a:ext cx="1954589" cy="849297"/>
      </dsp:txXfrm>
    </dsp:sp>
    <dsp:sp modelId="{0477E534-E520-4CAF-85D9-885E0E5CF577}">
      <dsp:nvSpPr>
        <dsp:cNvPr id="0" name=""/>
        <dsp:cNvSpPr/>
      </dsp:nvSpPr>
      <dsp:spPr>
        <a:xfrm>
          <a:off x="4360728" y="2730302"/>
          <a:ext cx="2726288" cy="12010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b="1" kern="1200" dirty="0">
              <a:solidFill>
                <a:srgbClr val="FF0000"/>
              </a:solidFill>
            </a:rPr>
            <a:t>Tijdens</a:t>
          </a:r>
        </a:p>
        <a:p>
          <a:pPr marL="0" lvl="0" indent="0" algn="ctr" defTabSz="755650">
            <a:lnSpc>
              <a:spcPct val="90000"/>
            </a:lnSpc>
            <a:spcBef>
              <a:spcPct val="0"/>
            </a:spcBef>
            <a:spcAft>
              <a:spcPct val="35000"/>
            </a:spcAft>
            <a:buNone/>
          </a:pPr>
          <a:r>
            <a:rPr lang="nl-NL" sz="1700" kern="1200" dirty="0">
              <a:solidFill>
                <a:schemeClr val="tx1"/>
              </a:solidFill>
            </a:rPr>
            <a:t>Denken/controleren</a:t>
          </a:r>
        </a:p>
        <a:p>
          <a:pPr marL="0" lvl="0" indent="0" algn="ctr" defTabSz="755650">
            <a:lnSpc>
              <a:spcPct val="90000"/>
            </a:lnSpc>
            <a:spcBef>
              <a:spcPct val="0"/>
            </a:spcBef>
            <a:spcAft>
              <a:spcPct val="35000"/>
            </a:spcAft>
            <a:buNone/>
          </a:pPr>
          <a:r>
            <a:rPr lang="nl-NL" sz="1700" kern="1200" dirty="0">
              <a:solidFill>
                <a:schemeClr val="tx1"/>
              </a:solidFill>
            </a:rPr>
            <a:t>handelen</a:t>
          </a:r>
        </a:p>
      </dsp:txBody>
      <dsp:txXfrm>
        <a:off x="4759984" y="2906197"/>
        <a:ext cx="1927776" cy="849297"/>
      </dsp:txXfrm>
    </dsp:sp>
    <dsp:sp modelId="{54FA461E-2F16-400A-B865-82A4A7BF9808}">
      <dsp:nvSpPr>
        <dsp:cNvPr id="0" name=""/>
        <dsp:cNvSpPr/>
      </dsp:nvSpPr>
      <dsp:spPr>
        <a:xfrm>
          <a:off x="1142583" y="2730302"/>
          <a:ext cx="2858972" cy="12010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b="1" kern="1200" dirty="0">
              <a:solidFill>
                <a:srgbClr val="FF0000"/>
              </a:solidFill>
            </a:rPr>
            <a:t>Na</a:t>
          </a:r>
        </a:p>
        <a:p>
          <a:pPr marL="0" lvl="0" indent="0" algn="ctr" defTabSz="755650">
            <a:lnSpc>
              <a:spcPct val="90000"/>
            </a:lnSpc>
            <a:spcBef>
              <a:spcPct val="0"/>
            </a:spcBef>
            <a:spcAft>
              <a:spcPct val="35000"/>
            </a:spcAft>
            <a:buNone/>
          </a:pPr>
          <a:r>
            <a:rPr lang="nl-NL" sz="1700" kern="1200" dirty="0">
              <a:solidFill>
                <a:schemeClr val="tx1"/>
              </a:solidFill>
            </a:rPr>
            <a:t>Denken/controleren</a:t>
          </a:r>
        </a:p>
        <a:p>
          <a:pPr marL="0" lvl="0" indent="0" algn="ctr" defTabSz="755650">
            <a:lnSpc>
              <a:spcPct val="90000"/>
            </a:lnSpc>
            <a:spcBef>
              <a:spcPct val="0"/>
            </a:spcBef>
            <a:spcAft>
              <a:spcPct val="35000"/>
            </a:spcAft>
            <a:buNone/>
          </a:pPr>
          <a:r>
            <a:rPr lang="nl-NL" sz="1700" kern="1200" dirty="0">
              <a:solidFill>
                <a:schemeClr val="tx1"/>
              </a:solidFill>
            </a:rPr>
            <a:t>handelen</a:t>
          </a:r>
        </a:p>
      </dsp:txBody>
      <dsp:txXfrm>
        <a:off x="1561270" y="2906197"/>
        <a:ext cx="2021598" cy="84929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18571" cy="495039"/>
          </a:xfrm>
          <a:prstGeom prst="rect">
            <a:avLst/>
          </a:prstGeom>
        </p:spPr>
        <p:txBody>
          <a:bodyPr vert="horz" lIns="90023" tIns="45011" rIns="90023" bIns="45011" rtlCol="0"/>
          <a:lstStyle>
            <a:lvl1pPr algn="l">
              <a:defRPr sz="1200"/>
            </a:lvl1pPr>
          </a:lstStyle>
          <a:p>
            <a:endParaRPr lang="nl-NL"/>
          </a:p>
        </p:txBody>
      </p:sp>
      <p:sp>
        <p:nvSpPr>
          <p:cNvPr id="3" name="Tijdelijke aanduiding voor datum 2"/>
          <p:cNvSpPr>
            <a:spLocks noGrp="1"/>
          </p:cNvSpPr>
          <p:nvPr>
            <p:ph type="dt" sz="quarter" idx="1"/>
          </p:nvPr>
        </p:nvSpPr>
        <p:spPr>
          <a:xfrm>
            <a:off x="3815636" y="0"/>
            <a:ext cx="2918571" cy="495039"/>
          </a:xfrm>
          <a:prstGeom prst="rect">
            <a:avLst/>
          </a:prstGeom>
        </p:spPr>
        <p:txBody>
          <a:bodyPr vert="horz" lIns="90023" tIns="45011" rIns="90023" bIns="45011" rtlCol="0"/>
          <a:lstStyle>
            <a:lvl1pPr algn="r">
              <a:defRPr sz="1200"/>
            </a:lvl1pPr>
          </a:lstStyle>
          <a:p>
            <a:fld id="{C8BCAE55-8906-4F25-9C72-5A130D292591}" type="datetimeFigureOut">
              <a:rPr lang="nl-NL" smtClean="0"/>
              <a:t>17-1-2017</a:t>
            </a:fld>
            <a:endParaRPr lang="nl-NL"/>
          </a:p>
        </p:txBody>
      </p:sp>
      <p:sp>
        <p:nvSpPr>
          <p:cNvPr id="4" name="Tijdelijke aanduiding voor voettekst 3"/>
          <p:cNvSpPr>
            <a:spLocks noGrp="1"/>
          </p:cNvSpPr>
          <p:nvPr>
            <p:ph type="ftr" sz="quarter" idx="2"/>
          </p:nvPr>
        </p:nvSpPr>
        <p:spPr>
          <a:xfrm>
            <a:off x="1" y="9371274"/>
            <a:ext cx="2918571" cy="495039"/>
          </a:xfrm>
          <a:prstGeom prst="rect">
            <a:avLst/>
          </a:prstGeom>
        </p:spPr>
        <p:txBody>
          <a:bodyPr vert="horz" lIns="90023" tIns="45011" rIns="90023" bIns="4501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15636" y="9371274"/>
            <a:ext cx="2918571" cy="495039"/>
          </a:xfrm>
          <a:prstGeom prst="rect">
            <a:avLst/>
          </a:prstGeom>
        </p:spPr>
        <p:txBody>
          <a:bodyPr vert="horz" lIns="90023" tIns="45011" rIns="90023" bIns="45011" rtlCol="0" anchor="b"/>
          <a:lstStyle>
            <a:lvl1pPr algn="r">
              <a:defRPr sz="1200"/>
            </a:lvl1pPr>
          </a:lstStyle>
          <a:p>
            <a:fld id="{6DE02722-EF74-4C08-AC3E-397327B54786}" type="slidenum">
              <a:rPr lang="nl-NL" smtClean="0"/>
              <a:t>‹nr.›</a:t>
            </a:fld>
            <a:endParaRPr lang="nl-NL"/>
          </a:p>
        </p:txBody>
      </p:sp>
    </p:spTree>
    <p:extLst>
      <p:ext uri="{BB962C8B-B14F-4D97-AF65-F5344CB8AC3E}">
        <p14:creationId xmlns:p14="http://schemas.microsoft.com/office/powerpoint/2010/main" val="314792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8831" cy="495029"/>
          </a:xfrm>
          <a:prstGeom prst="rect">
            <a:avLst/>
          </a:prstGeom>
        </p:spPr>
        <p:txBody>
          <a:bodyPr vert="horz" lIns="94865" tIns="47433" rIns="94865" bIns="47433" rtlCol="0"/>
          <a:lstStyle>
            <a:lvl1pPr algn="l">
              <a:defRPr sz="1300"/>
            </a:lvl1pPr>
          </a:lstStyle>
          <a:p>
            <a:endParaRPr lang="en-US"/>
          </a:p>
        </p:txBody>
      </p:sp>
      <p:sp>
        <p:nvSpPr>
          <p:cNvPr id="3" name="Tijdelijke aanduiding voor datum 2"/>
          <p:cNvSpPr>
            <a:spLocks noGrp="1"/>
          </p:cNvSpPr>
          <p:nvPr>
            <p:ph type="dt" idx="1"/>
          </p:nvPr>
        </p:nvSpPr>
        <p:spPr>
          <a:xfrm>
            <a:off x="3815373" y="0"/>
            <a:ext cx="2918831" cy="495029"/>
          </a:xfrm>
          <a:prstGeom prst="rect">
            <a:avLst/>
          </a:prstGeom>
        </p:spPr>
        <p:txBody>
          <a:bodyPr vert="horz" lIns="94865" tIns="47433" rIns="94865" bIns="47433" rtlCol="0"/>
          <a:lstStyle>
            <a:lvl1pPr algn="r">
              <a:defRPr sz="1300"/>
            </a:lvl1pPr>
          </a:lstStyle>
          <a:p>
            <a:fld id="{5A3FE6BA-8349-42CD-825E-3493CEA093D2}" type="datetimeFigureOut">
              <a:rPr lang="en-US" smtClean="0"/>
              <a:t>1/17/2017</a:t>
            </a:fld>
            <a:endParaRPr lang="en-US"/>
          </a:p>
        </p:txBody>
      </p:sp>
      <p:sp>
        <p:nvSpPr>
          <p:cNvPr id="4" name="Tijdelijke aanduiding voor dia-afbeelding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4865" tIns="47433" rIns="94865" bIns="47433" rtlCol="0" anchor="ctr"/>
          <a:lstStyle/>
          <a:p>
            <a:endParaRPr lang="en-US"/>
          </a:p>
        </p:txBody>
      </p:sp>
      <p:sp>
        <p:nvSpPr>
          <p:cNvPr id="5" name="Tijdelijke aanduiding voor notities 4"/>
          <p:cNvSpPr>
            <a:spLocks noGrp="1"/>
          </p:cNvSpPr>
          <p:nvPr>
            <p:ph type="body" sz="quarter" idx="3"/>
          </p:nvPr>
        </p:nvSpPr>
        <p:spPr>
          <a:xfrm>
            <a:off x="673577" y="4748164"/>
            <a:ext cx="5388610" cy="3884861"/>
          </a:xfrm>
          <a:prstGeom prst="rect">
            <a:avLst/>
          </a:prstGeom>
        </p:spPr>
        <p:txBody>
          <a:bodyPr vert="horz" lIns="94865" tIns="47433" rIns="94865" bIns="47433"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9371288"/>
            <a:ext cx="2918831" cy="495028"/>
          </a:xfrm>
          <a:prstGeom prst="rect">
            <a:avLst/>
          </a:prstGeom>
        </p:spPr>
        <p:txBody>
          <a:bodyPr vert="horz" lIns="94865" tIns="47433" rIns="94865" bIns="47433" rtlCol="0" anchor="b"/>
          <a:lstStyle>
            <a:lvl1pPr algn="l">
              <a:defRPr sz="1300"/>
            </a:lvl1pPr>
          </a:lstStyle>
          <a:p>
            <a:endParaRPr lang="en-US"/>
          </a:p>
        </p:txBody>
      </p:sp>
      <p:sp>
        <p:nvSpPr>
          <p:cNvPr id="7" name="Tijdelijke aanduiding voor dianummer 6"/>
          <p:cNvSpPr>
            <a:spLocks noGrp="1"/>
          </p:cNvSpPr>
          <p:nvPr>
            <p:ph type="sldNum" sz="quarter" idx="5"/>
          </p:nvPr>
        </p:nvSpPr>
        <p:spPr>
          <a:xfrm>
            <a:off x="3815373" y="9371288"/>
            <a:ext cx="2918831" cy="495028"/>
          </a:xfrm>
          <a:prstGeom prst="rect">
            <a:avLst/>
          </a:prstGeom>
        </p:spPr>
        <p:txBody>
          <a:bodyPr vert="horz" lIns="94865" tIns="47433" rIns="94865" bIns="47433" rtlCol="0" anchor="b"/>
          <a:lstStyle>
            <a:lvl1pPr algn="r">
              <a:defRPr sz="1300"/>
            </a:lvl1pPr>
          </a:lstStyle>
          <a:p>
            <a:fld id="{60B9EC94-591F-409A-8DB4-7FCF47F2ECF4}" type="slidenum">
              <a:rPr lang="en-US" smtClean="0"/>
              <a:t>‹nr.›</a:t>
            </a:fld>
            <a:endParaRPr lang="en-US"/>
          </a:p>
        </p:txBody>
      </p:sp>
    </p:spTree>
    <p:extLst>
      <p:ext uri="{BB962C8B-B14F-4D97-AF65-F5344CB8AC3E}">
        <p14:creationId xmlns:p14="http://schemas.microsoft.com/office/powerpoint/2010/main" val="412556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31434" indent="-281321" eaLnBrk="0" hangingPunct="0">
              <a:spcBef>
                <a:spcPct val="30000"/>
              </a:spcBef>
              <a:defRPr sz="1200">
                <a:solidFill>
                  <a:schemeClr val="tx1"/>
                </a:solidFill>
                <a:latin typeface="Arial" panose="020B0604020202020204" pitchFamily="34" charset="0"/>
              </a:defRPr>
            </a:lvl2pPr>
            <a:lvl3pPr marL="1125284" indent="-225057" eaLnBrk="0" hangingPunct="0">
              <a:spcBef>
                <a:spcPct val="30000"/>
              </a:spcBef>
              <a:defRPr sz="1200">
                <a:solidFill>
                  <a:schemeClr val="tx1"/>
                </a:solidFill>
                <a:latin typeface="Arial" panose="020B0604020202020204" pitchFamily="34" charset="0"/>
              </a:defRPr>
            </a:lvl3pPr>
            <a:lvl4pPr marL="1575397" indent="-225057" eaLnBrk="0" hangingPunct="0">
              <a:spcBef>
                <a:spcPct val="30000"/>
              </a:spcBef>
              <a:defRPr sz="1200">
                <a:solidFill>
                  <a:schemeClr val="tx1"/>
                </a:solidFill>
                <a:latin typeface="Arial" panose="020B0604020202020204" pitchFamily="34" charset="0"/>
              </a:defRPr>
            </a:lvl4pPr>
            <a:lvl5pPr marL="2025510" indent="-225057" eaLnBrk="0" hangingPunct="0">
              <a:spcBef>
                <a:spcPct val="30000"/>
              </a:spcBef>
              <a:defRPr sz="1200">
                <a:solidFill>
                  <a:schemeClr val="tx1"/>
                </a:solidFill>
                <a:latin typeface="Arial" panose="020B0604020202020204" pitchFamily="34" charset="0"/>
              </a:defRPr>
            </a:lvl5pPr>
            <a:lvl6pPr marL="2475624" indent="-225057" eaLnBrk="0" fontAlgn="base" hangingPunct="0">
              <a:spcBef>
                <a:spcPct val="30000"/>
              </a:spcBef>
              <a:spcAft>
                <a:spcPct val="0"/>
              </a:spcAft>
              <a:defRPr sz="1200">
                <a:solidFill>
                  <a:schemeClr val="tx1"/>
                </a:solidFill>
                <a:latin typeface="Arial" panose="020B0604020202020204" pitchFamily="34" charset="0"/>
              </a:defRPr>
            </a:lvl6pPr>
            <a:lvl7pPr marL="2925737" indent="-225057" eaLnBrk="0" fontAlgn="base" hangingPunct="0">
              <a:spcBef>
                <a:spcPct val="30000"/>
              </a:spcBef>
              <a:spcAft>
                <a:spcPct val="0"/>
              </a:spcAft>
              <a:defRPr sz="1200">
                <a:solidFill>
                  <a:schemeClr val="tx1"/>
                </a:solidFill>
                <a:latin typeface="Arial" panose="020B0604020202020204" pitchFamily="34" charset="0"/>
              </a:defRPr>
            </a:lvl7pPr>
            <a:lvl8pPr marL="3375851" indent="-225057" eaLnBrk="0" fontAlgn="base" hangingPunct="0">
              <a:spcBef>
                <a:spcPct val="30000"/>
              </a:spcBef>
              <a:spcAft>
                <a:spcPct val="0"/>
              </a:spcAft>
              <a:defRPr sz="1200">
                <a:solidFill>
                  <a:schemeClr val="tx1"/>
                </a:solidFill>
                <a:latin typeface="Arial" panose="020B0604020202020204" pitchFamily="34" charset="0"/>
              </a:defRPr>
            </a:lvl8pPr>
            <a:lvl9pPr marL="3825964" indent="-225057" eaLnBrk="0" fontAlgn="base" hangingPunct="0">
              <a:spcBef>
                <a:spcPct val="30000"/>
              </a:spcBef>
              <a:spcAft>
                <a:spcPct val="0"/>
              </a:spcAft>
              <a:defRPr sz="1200">
                <a:solidFill>
                  <a:schemeClr val="tx1"/>
                </a:solidFill>
                <a:latin typeface="Arial" panose="020B0604020202020204" pitchFamily="34" charset="0"/>
              </a:defRPr>
            </a:lvl9pPr>
          </a:lstStyle>
          <a:p>
            <a:pPr defTabSz="900227" eaLnBrk="1" fontAlgn="base" hangingPunct="1">
              <a:spcBef>
                <a:spcPct val="0"/>
              </a:spcBef>
              <a:spcAft>
                <a:spcPct val="0"/>
              </a:spcAft>
              <a:defRPr/>
            </a:pPr>
            <a:fld id="{5B24D201-0C20-4326-8AC3-2EA16BC3A8C9}" type="slidenum">
              <a:rPr lang="en-US" altLang="nl-NL">
                <a:solidFill>
                  <a:srgbClr val="000000"/>
                </a:solidFill>
              </a:rPr>
              <a:pPr defTabSz="900227" eaLnBrk="1" fontAlgn="base" hangingPunct="1">
                <a:spcBef>
                  <a:spcPct val="0"/>
                </a:spcBef>
                <a:spcAft>
                  <a:spcPct val="0"/>
                </a:spcAft>
                <a:defRPr/>
              </a:pPr>
              <a:t>10</a:t>
            </a:fld>
            <a:endParaRPr lang="en-US" altLang="nl-NL">
              <a:solidFill>
                <a:srgbClr val="000000"/>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Tree>
    <p:extLst>
      <p:ext uri="{BB962C8B-B14F-4D97-AF65-F5344CB8AC3E}">
        <p14:creationId xmlns:p14="http://schemas.microsoft.com/office/powerpoint/2010/main" val="93898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buFont typeface="Wingdings" panose="05000000000000000000" pitchFamily="2" charset="2"/>
              <a:buNone/>
            </a:pPr>
            <a:r>
              <a:rPr lang="en-US" altLang="nl-NL" b="1">
                <a:latin typeface="Arial" panose="020B0604020202020204" pitchFamily="34" charset="0"/>
                <a:ea typeface="MS PGothic" panose="020B0600070205080204" pitchFamily="34" charset="-128"/>
              </a:rPr>
              <a:t>Model  (I do it.) </a:t>
            </a:r>
            <a:r>
              <a:rPr lang="ja-JP" altLang="en-US" b="1" i="1">
                <a:latin typeface="Arial" panose="020B0604020202020204" pitchFamily="34" charset="0"/>
              </a:rPr>
              <a:t>“</a:t>
            </a:r>
            <a:r>
              <a:rPr lang="en-US" altLang="nl-NL" b="1" i="1">
                <a:latin typeface="Arial" panose="020B0604020202020204" pitchFamily="34" charset="0"/>
                <a:ea typeface="MS PGothic" panose="020B0600070205080204" pitchFamily="34" charset="-128"/>
              </a:rPr>
              <a:t>My Turn.</a:t>
            </a:r>
            <a:r>
              <a:rPr lang="ja-JP" altLang="en-US" b="1" i="1">
                <a:latin typeface="Arial" panose="020B0604020202020204" pitchFamily="34" charset="0"/>
              </a:rPr>
              <a:t>”</a:t>
            </a:r>
            <a:endParaRPr lang="en-US" altLang="nl-NL" b="1">
              <a:latin typeface="Arial" panose="020B0604020202020204" pitchFamily="34" charset="0"/>
              <a:ea typeface="MS PGothic" panose="020B0600070205080204" pitchFamily="34" charset="-128"/>
            </a:endParaRPr>
          </a:p>
          <a:p>
            <a:pPr lvl="1">
              <a:lnSpc>
                <a:spcPct val="90000"/>
              </a:lnSpc>
              <a:spcBef>
                <a:spcPct val="0"/>
              </a:spcBef>
              <a:buFont typeface="Arial" panose="020B0604020202020204" pitchFamily="34" charset="0"/>
              <a:buChar char="–"/>
            </a:pPr>
            <a:r>
              <a:rPr lang="en-US" altLang="nl-NL" sz="2600" b="1">
                <a:latin typeface="Arial" panose="020B0604020202020204" pitchFamily="34" charset="0"/>
                <a:ea typeface="MS PGothic" panose="020B0600070205080204" pitchFamily="34" charset="-128"/>
              </a:rPr>
              <a:t>Show</a:t>
            </a:r>
          </a:p>
          <a:p>
            <a:pPr lvl="2">
              <a:lnSpc>
                <a:spcPct val="90000"/>
              </a:lnSpc>
              <a:spcBef>
                <a:spcPct val="0"/>
              </a:spcBef>
              <a:buFontTx/>
              <a:buChar char="•"/>
            </a:pPr>
            <a:r>
              <a:rPr lang="en-US" altLang="nl-NL">
                <a:latin typeface="Arial" panose="020B0604020202020204" pitchFamily="34" charset="0"/>
                <a:ea typeface="MS PGothic" panose="020B0600070205080204" pitchFamily="34" charset="-128"/>
              </a:rPr>
              <a:t>Proceed step-by-step.</a:t>
            </a:r>
          </a:p>
          <a:p>
            <a:pPr lvl="2">
              <a:lnSpc>
                <a:spcPct val="90000"/>
              </a:lnSpc>
              <a:spcBef>
                <a:spcPct val="0"/>
              </a:spcBef>
              <a:buFontTx/>
              <a:buChar char="•"/>
            </a:pPr>
            <a:r>
              <a:rPr lang="en-US" altLang="nl-NL">
                <a:latin typeface="Arial" panose="020B0604020202020204" pitchFamily="34" charset="0"/>
                <a:ea typeface="MS PGothic" panose="020B0600070205080204" pitchFamily="34" charset="-128"/>
              </a:rPr>
              <a:t>Exaggerate the steps.</a:t>
            </a:r>
          </a:p>
          <a:p>
            <a:pPr lvl="1">
              <a:lnSpc>
                <a:spcPct val="90000"/>
              </a:lnSpc>
              <a:spcBef>
                <a:spcPct val="0"/>
              </a:spcBef>
              <a:buFont typeface="Arial" panose="020B0604020202020204" pitchFamily="34" charset="0"/>
              <a:buChar char="–"/>
            </a:pPr>
            <a:r>
              <a:rPr lang="en-US" altLang="nl-NL" sz="2600" b="1">
                <a:latin typeface="Arial" panose="020B0604020202020204" pitchFamily="34" charset="0"/>
                <a:ea typeface="MS PGothic" panose="020B0600070205080204" pitchFamily="34" charset="-128"/>
              </a:rPr>
              <a:t>Tell</a:t>
            </a:r>
          </a:p>
          <a:p>
            <a:pPr lvl="2">
              <a:lnSpc>
                <a:spcPct val="90000"/>
              </a:lnSpc>
              <a:spcBef>
                <a:spcPct val="0"/>
              </a:spcBef>
              <a:buFontTx/>
              <a:buChar char="•"/>
            </a:pPr>
            <a:r>
              <a:rPr lang="en-US" altLang="nl-NL">
                <a:latin typeface="Arial" panose="020B0604020202020204" pitchFamily="34" charset="0"/>
                <a:ea typeface="MS PGothic" panose="020B0600070205080204" pitchFamily="34" charset="-128"/>
              </a:rPr>
              <a:t>Tell students what you are doing.</a:t>
            </a:r>
          </a:p>
          <a:p>
            <a:pPr lvl="2">
              <a:lnSpc>
                <a:spcPct val="90000"/>
              </a:lnSpc>
              <a:spcBef>
                <a:spcPct val="0"/>
              </a:spcBef>
              <a:buFontTx/>
              <a:buChar char="•"/>
            </a:pPr>
            <a:r>
              <a:rPr lang="en-US" altLang="nl-NL">
                <a:latin typeface="Arial" panose="020B0604020202020204" pitchFamily="34" charset="0"/>
                <a:ea typeface="MS PGothic" panose="020B0600070205080204" pitchFamily="34" charset="-128"/>
              </a:rPr>
              <a:t>Tell students what you are thinking.  </a:t>
            </a:r>
          </a:p>
          <a:p>
            <a:pPr lvl="1">
              <a:lnSpc>
                <a:spcPct val="90000"/>
              </a:lnSpc>
              <a:spcBef>
                <a:spcPct val="0"/>
              </a:spcBef>
              <a:buFont typeface="Arial" panose="020B0604020202020204" pitchFamily="34" charset="0"/>
              <a:buChar char="–"/>
            </a:pPr>
            <a:r>
              <a:rPr lang="en-US" altLang="nl-NL" sz="2600" b="1">
                <a:latin typeface="Arial" panose="020B0604020202020204" pitchFamily="34" charset="0"/>
                <a:ea typeface="MS PGothic" panose="020B0600070205080204" pitchFamily="34" charset="-128"/>
              </a:rPr>
              <a:t>Gain Responses</a:t>
            </a:r>
          </a:p>
          <a:p>
            <a:pPr lvl="2">
              <a:lnSpc>
                <a:spcPct val="90000"/>
              </a:lnSpc>
              <a:spcBef>
                <a:spcPct val="0"/>
              </a:spcBef>
              <a:buFontTx/>
              <a:buChar char="•"/>
            </a:pPr>
            <a:r>
              <a:rPr lang="en-US" altLang="nl-NL">
                <a:latin typeface="Arial" panose="020B0604020202020204" pitchFamily="34" charset="0"/>
                <a:ea typeface="MS PGothic" panose="020B0600070205080204" pitchFamily="34" charset="-128"/>
              </a:rPr>
              <a:t>What they already know.</a:t>
            </a:r>
          </a:p>
          <a:p>
            <a:pPr lvl="2">
              <a:lnSpc>
                <a:spcPct val="90000"/>
              </a:lnSpc>
              <a:spcBef>
                <a:spcPct val="0"/>
              </a:spcBef>
              <a:buFontTx/>
              <a:buChar char="•"/>
            </a:pPr>
            <a:r>
              <a:rPr lang="en-US" altLang="nl-NL">
                <a:latin typeface="Arial" panose="020B0604020202020204" pitchFamily="34" charset="0"/>
                <a:ea typeface="MS PGothic" panose="020B0600070205080204" pitchFamily="34" charset="-128"/>
              </a:rPr>
              <a:t>Repeating what you tell them.</a:t>
            </a:r>
            <a:endParaRPr lang="en-US" altLang="nl-NL" b="1">
              <a:latin typeface="Arial" panose="020B0604020202020204" pitchFamily="34" charset="0"/>
              <a:ea typeface="MS PGothic" panose="020B0600070205080204" pitchFamily="34" charset="-128"/>
            </a:endParaRPr>
          </a:p>
          <a:p>
            <a:pPr>
              <a:spcBef>
                <a:spcPct val="0"/>
              </a:spcBef>
            </a:pPr>
            <a:endParaRPr lang="en-US" altLang="nl-NL">
              <a:latin typeface="Arial" panose="020B0604020202020204" pitchFamily="34" charset="0"/>
            </a:endParaRPr>
          </a:p>
        </p:txBody>
      </p:sp>
      <p:sp>
        <p:nvSpPr>
          <p:cNvPr id="723971" name="Slide Number Placeholder 3"/>
          <p:cNvSpPr>
            <a:spLocks noGrp="1"/>
          </p:cNvSpPr>
          <p:nvPr>
            <p:ph type="sldNum" sz="quarter" idx="5"/>
          </p:nvPr>
        </p:nvSpPr>
        <p:spPr/>
        <p:txBody>
          <a:bodyPr/>
          <a:lstStyle/>
          <a:p>
            <a:pPr defTabSz="998798">
              <a:defRPr/>
            </a:pPr>
            <a:fld id="{A0D3D81B-22E2-480F-A12E-978B682FC73C}" type="slidenum">
              <a:rPr lang="en-US" sz="2000" kern="0">
                <a:solidFill>
                  <a:srgbClr val="000000"/>
                </a:solidFill>
                <a:latin typeface="Calibri" panose="020F0502020204030204"/>
              </a:rPr>
              <a:pPr defTabSz="998798">
                <a:defRPr/>
              </a:pPr>
              <a:t>24</a:t>
            </a:fld>
            <a:endParaRPr lang="en-US" sz="2000" kern="0">
              <a:solidFill>
                <a:srgbClr val="000000"/>
              </a:solidFill>
              <a:latin typeface="Calibri" panose="020F0502020204030204"/>
            </a:endParaRPr>
          </a:p>
        </p:txBody>
      </p:sp>
    </p:spTree>
    <p:extLst>
      <p:ext uri="{BB962C8B-B14F-4D97-AF65-F5344CB8AC3E}">
        <p14:creationId xmlns:p14="http://schemas.microsoft.com/office/powerpoint/2010/main" val="3253306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7BB18602-60DB-45AA-8E2B-F4930C292A9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EA4C5-AFDC-4291-8FD4-D6284F253806}" type="slidenum">
              <a:rPr lang="en-US" smtClean="0"/>
              <a:t>‹nr.›</a:t>
            </a:fld>
            <a:endParaRPr lang="en-US"/>
          </a:p>
        </p:txBody>
      </p:sp>
    </p:spTree>
    <p:extLst>
      <p:ext uri="{BB962C8B-B14F-4D97-AF65-F5344CB8AC3E}">
        <p14:creationId xmlns:p14="http://schemas.microsoft.com/office/powerpoint/2010/main" val="3403102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BB18602-60DB-45AA-8E2B-F4930C292A9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EA4C5-AFDC-4291-8FD4-D6284F253806}" type="slidenum">
              <a:rPr lang="en-US" smtClean="0"/>
              <a:t>‹nr.›</a:t>
            </a:fld>
            <a:endParaRPr lang="en-US"/>
          </a:p>
        </p:txBody>
      </p:sp>
    </p:spTree>
    <p:extLst>
      <p:ext uri="{BB962C8B-B14F-4D97-AF65-F5344CB8AC3E}">
        <p14:creationId xmlns:p14="http://schemas.microsoft.com/office/powerpoint/2010/main" val="627876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964CD75-1D9E-4F07-A486-8BE920F3E824}" type="slidenum">
              <a:rPr lang="nl-NL" altLang="nl-NL"/>
              <a:pPr>
                <a:defRPr/>
              </a:pPr>
              <a:t>‹nr.›</a:t>
            </a:fld>
            <a:endParaRPr lang="nl-NL" altLang="nl-NL"/>
          </a:p>
        </p:txBody>
      </p:sp>
    </p:spTree>
    <p:extLst>
      <p:ext uri="{BB962C8B-B14F-4D97-AF65-F5344CB8AC3E}">
        <p14:creationId xmlns:p14="http://schemas.microsoft.com/office/powerpoint/2010/main" val="1165663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dgm">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SmartArt 2"/>
          <p:cNvSpPr>
            <a:spLocks noGrp="1"/>
          </p:cNvSpPr>
          <p:nvPr>
            <p:ph type="dgm"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392876F-B416-4593-A18A-46A93037D830}" type="slidenum">
              <a:rPr lang="nl-NL" altLang="nl-NL"/>
              <a:pPr>
                <a:defRPr/>
              </a:pPr>
              <a:t>‹nr.›</a:t>
            </a:fld>
            <a:endParaRPr lang="nl-NL" altLang="nl-NL"/>
          </a:p>
        </p:txBody>
      </p:sp>
    </p:spTree>
    <p:extLst>
      <p:ext uri="{BB962C8B-B14F-4D97-AF65-F5344CB8AC3E}">
        <p14:creationId xmlns:p14="http://schemas.microsoft.com/office/powerpoint/2010/main" val="3277208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A813FF46-8C64-45DE-9FA1-B3411B76004B}" type="slidenum">
              <a:rPr lang="nl-NL" altLang="nl-NL"/>
              <a:pPr>
                <a:defRPr/>
              </a:pPr>
              <a:t>‹nr.›</a:t>
            </a:fld>
            <a:endParaRPr lang="nl-NL" altLang="nl-NL"/>
          </a:p>
        </p:txBody>
      </p:sp>
    </p:spTree>
    <p:extLst>
      <p:ext uri="{BB962C8B-B14F-4D97-AF65-F5344CB8AC3E}">
        <p14:creationId xmlns:p14="http://schemas.microsoft.com/office/powerpoint/2010/main" val="2994606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134227E-4149-40E0-A3E3-095C52DCC127}" type="slidenum">
              <a:rPr lang="nl-NL" altLang="nl-NL"/>
              <a:pPr>
                <a:defRPr/>
              </a:pPr>
              <a:t>‹nr.›</a:t>
            </a:fld>
            <a:endParaRPr lang="nl-NL" altLang="nl-NL"/>
          </a:p>
        </p:txBody>
      </p:sp>
    </p:spTree>
    <p:extLst>
      <p:ext uri="{BB962C8B-B14F-4D97-AF65-F5344CB8AC3E}">
        <p14:creationId xmlns:p14="http://schemas.microsoft.com/office/powerpoint/2010/main" val="599551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3F2D413-E739-45BF-B0DF-691CFBA63BB4}" type="slidenum">
              <a:rPr lang="nl-NL" altLang="nl-NL"/>
              <a:pPr>
                <a:defRPr/>
              </a:pPr>
              <a:t>‹nr.›</a:t>
            </a:fld>
            <a:endParaRPr lang="nl-NL" altLang="nl-NL"/>
          </a:p>
        </p:txBody>
      </p:sp>
    </p:spTree>
    <p:extLst>
      <p:ext uri="{BB962C8B-B14F-4D97-AF65-F5344CB8AC3E}">
        <p14:creationId xmlns:p14="http://schemas.microsoft.com/office/powerpoint/2010/main" val="347984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AA81691-49A8-4FC3-90EA-CFE587229BCD}" type="slidenum">
              <a:rPr lang="nl-NL" altLang="nl-NL"/>
              <a:pPr>
                <a:defRPr/>
              </a:pPr>
              <a:t>‹nr.›</a:t>
            </a:fld>
            <a:endParaRPr lang="nl-NL" altLang="nl-NL"/>
          </a:p>
        </p:txBody>
      </p:sp>
    </p:spTree>
    <p:extLst>
      <p:ext uri="{BB962C8B-B14F-4D97-AF65-F5344CB8AC3E}">
        <p14:creationId xmlns:p14="http://schemas.microsoft.com/office/powerpoint/2010/main" val="611354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D4DD6D6B-842B-4D35-A775-4BE85469B411}" type="slidenum">
              <a:rPr lang="nl-NL" altLang="nl-NL"/>
              <a:pPr>
                <a:defRPr/>
              </a:pPr>
              <a:t>‹nr.›</a:t>
            </a:fld>
            <a:endParaRPr lang="nl-NL" altLang="nl-NL"/>
          </a:p>
        </p:txBody>
      </p:sp>
    </p:spTree>
    <p:extLst>
      <p:ext uri="{BB962C8B-B14F-4D97-AF65-F5344CB8AC3E}">
        <p14:creationId xmlns:p14="http://schemas.microsoft.com/office/powerpoint/2010/main" val="3260453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D3111C94-D0DE-4E39-954A-291698A6AB7B}" type="slidenum">
              <a:rPr lang="nl-NL" altLang="nl-NL"/>
              <a:pPr>
                <a:defRPr/>
              </a:pPr>
              <a:t>‹nr.›</a:t>
            </a:fld>
            <a:endParaRPr lang="nl-NL" altLang="nl-NL"/>
          </a:p>
        </p:txBody>
      </p:sp>
    </p:spTree>
    <p:extLst>
      <p:ext uri="{BB962C8B-B14F-4D97-AF65-F5344CB8AC3E}">
        <p14:creationId xmlns:p14="http://schemas.microsoft.com/office/powerpoint/2010/main" val="1062129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C95A5750-9854-44A1-9731-6BD368675AB0}" type="slidenum">
              <a:rPr lang="nl-NL" altLang="nl-NL"/>
              <a:pPr>
                <a:defRPr/>
              </a:pPr>
              <a:t>‹nr.›</a:t>
            </a:fld>
            <a:endParaRPr lang="nl-NL" altLang="nl-NL"/>
          </a:p>
        </p:txBody>
      </p:sp>
    </p:spTree>
    <p:extLst>
      <p:ext uri="{BB962C8B-B14F-4D97-AF65-F5344CB8AC3E}">
        <p14:creationId xmlns:p14="http://schemas.microsoft.com/office/powerpoint/2010/main" val="1457626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95D23350-9E71-4403-8ED6-671BEF147F03}" type="slidenum">
              <a:rPr lang="nl-NL" altLang="nl-NL"/>
              <a:pPr>
                <a:defRPr/>
              </a:pPr>
              <a:t>‹nr.›</a:t>
            </a:fld>
            <a:endParaRPr lang="nl-NL" altLang="nl-NL"/>
          </a:p>
        </p:txBody>
      </p:sp>
    </p:spTree>
    <p:extLst>
      <p:ext uri="{BB962C8B-B14F-4D97-AF65-F5344CB8AC3E}">
        <p14:creationId xmlns:p14="http://schemas.microsoft.com/office/powerpoint/2010/main" val="3620878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BB18602-60DB-45AA-8E2B-F4930C292A9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EA4C5-AFDC-4291-8FD4-D6284F253806}" type="slidenum">
              <a:rPr lang="en-US" smtClean="0"/>
              <a:t>‹nr.›</a:t>
            </a:fld>
            <a:endParaRPr lang="en-US"/>
          </a:p>
        </p:txBody>
      </p:sp>
    </p:spTree>
    <p:extLst>
      <p:ext uri="{BB962C8B-B14F-4D97-AF65-F5344CB8AC3E}">
        <p14:creationId xmlns:p14="http://schemas.microsoft.com/office/powerpoint/2010/main" val="2310989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2877D8B-CA7E-43CA-AFE6-1B5BF4A010B2}" type="slidenum">
              <a:rPr lang="nl-NL" altLang="nl-NL"/>
              <a:pPr>
                <a:defRPr/>
              </a:pPr>
              <a:t>‹nr.›</a:t>
            </a:fld>
            <a:endParaRPr lang="nl-NL" altLang="nl-NL"/>
          </a:p>
        </p:txBody>
      </p:sp>
    </p:spTree>
    <p:extLst>
      <p:ext uri="{BB962C8B-B14F-4D97-AF65-F5344CB8AC3E}">
        <p14:creationId xmlns:p14="http://schemas.microsoft.com/office/powerpoint/2010/main" val="610616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25D6889-A8C6-48C5-B3DB-C37A7AD51A69}" type="slidenum">
              <a:rPr lang="nl-NL" altLang="nl-NL"/>
              <a:pPr>
                <a:defRPr/>
              </a:pPr>
              <a:t>‹nr.›</a:t>
            </a:fld>
            <a:endParaRPr lang="nl-NL" altLang="nl-NL"/>
          </a:p>
        </p:txBody>
      </p:sp>
    </p:spTree>
    <p:extLst>
      <p:ext uri="{BB962C8B-B14F-4D97-AF65-F5344CB8AC3E}">
        <p14:creationId xmlns:p14="http://schemas.microsoft.com/office/powerpoint/2010/main" val="2880302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9B92E55-1C04-44E6-AC57-65C3B20FB201}" type="slidenum">
              <a:rPr lang="nl-NL" altLang="nl-NL"/>
              <a:pPr>
                <a:defRPr/>
              </a:pPr>
              <a:t>‹nr.›</a:t>
            </a:fld>
            <a:endParaRPr lang="nl-NL" altLang="nl-NL"/>
          </a:p>
        </p:txBody>
      </p:sp>
    </p:spTree>
    <p:extLst>
      <p:ext uri="{BB962C8B-B14F-4D97-AF65-F5344CB8AC3E}">
        <p14:creationId xmlns:p14="http://schemas.microsoft.com/office/powerpoint/2010/main" val="3463592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ED67360-A33F-4ED8-B39C-92873F773557}" type="slidenum">
              <a:rPr lang="nl-NL" altLang="nl-NL"/>
              <a:pPr>
                <a:defRPr/>
              </a:pPr>
              <a:t>‹nr.›</a:t>
            </a:fld>
            <a:endParaRPr lang="nl-NL" altLang="nl-NL"/>
          </a:p>
        </p:txBody>
      </p:sp>
    </p:spTree>
    <p:extLst>
      <p:ext uri="{BB962C8B-B14F-4D97-AF65-F5344CB8AC3E}">
        <p14:creationId xmlns:p14="http://schemas.microsoft.com/office/powerpoint/2010/main" val="3963273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pPr>
              <a:defRPr/>
            </a:pPr>
            <a:endParaRPr lang="en-US"/>
          </a:p>
        </p:txBody>
      </p:sp>
      <p:sp>
        <p:nvSpPr>
          <p:cNvPr id="6" name="Tijdelijke aanduiding voor voettekst 5"/>
          <p:cNvSpPr>
            <a:spLocks noGrp="1"/>
          </p:cNvSpPr>
          <p:nvPr>
            <p:ph type="ftr" sz="quarter" idx="11"/>
          </p:nvPr>
        </p:nvSpPr>
        <p:spPr/>
        <p:txBody>
          <a:bodyPr/>
          <a:lstStyle>
            <a:lvl1pPr>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vl1pPr>
          </a:lstStyle>
          <a:p>
            <a:pPr>
              <a:defRPr/>
            </a:pPr>
            <a:fld id="{8D36EA3B-A34F-443F-A4CD-189758DCD40B}" type="slidenum">
              <a:rPr lang="en-US"/>
              <a:pPr>
                <a:defRPr/>
              </a:pPr>
              <a:t>‹nr.›</a:t>
            </a:fld>
            <a:endParaRPr lang="en-US"/>
          </a:p>
        </p:txBody>
      </p:sp>
    </p:spTree>
    <p:extLst>
      <p:ext uri="{BB962C8B-B14F-4D97-AF65-F5344CB8AC3E}">
        <p14:creationId xmlns:p14="http://schemas.microsoft.com/office/powerpoint/2010/main" val="3222334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DE45DC-75C7-4175-AA72-CE2BCAD9469E}"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7021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560B04-E21D-40BE-9CB8-B0B97AC2DA61}"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552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50607D8-93B6-4041-90F8-48A2A76695CA}"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6755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A2E2564-DC81-433E-851B-AD3B24FE4DEB}"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717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DA2FEF-4B53-4DAA-A293-E801C69FD6A1}"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1424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A64EA4-39FF-452E-8B4A-D497E7F59701}"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3439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C1E246-E033-440B-9CBA-DC7DB13D6292}"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7518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864604-5967-4B68-94AF-EB0A60486CD6}"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1984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BB18602-60DB-45AA-8E2B-F4930C292A9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EA4C5-AFDC-4291-8FD4-D6284F253806}" type="slidenum">
              <a:rPr lang="en-US" smtClean="0"/>
              <a:t>‹nr.›</a:t>
            </a:fld>
            <a:endParaRPr lang="en-US"/>
          </a:p>
        </p:txBody>
      </p:sp>
    </p:spTree>
    <p:extLst>
      <p:ext uri="{BB962C8B-B14F-4D97-AF65-F5344CB8AC3E}">
        <p14:creationId xmlns:p14="http://schemas.microsoft.com/office/powerpoint/2010/main" val="1876072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7AB932-A175-4430-B6DE-7E9A0506C6CC}"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4189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EA3C91E-926B-438B-BA7F-84AA944EEFD6}"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6813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C0FC9A-620E-4441-8F00-FCED1C2D303C}"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1400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Tijdelijke aanduiding voor voettekst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Tijdelijke aanduiding voor dianumm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DA3BB6-63E8-416D-A7BB-69CE29657352}" type="slidenum">
              <a:rPr kumimoji="0" lang="en-US"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en-US"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2143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5AF91A-9F23-44EB-B3FF-D3A1BDA382CB}"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2938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SmartArt 2"/>
          <p:cNvSpPr>
            <a:spLocks noGrp="1"/>
          </p:cNvSpPr>
          <p:nvPr>
            <p:ph type="dgm"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780A4F-27A3-4125-8F0E-F9CD61FBAEFA}"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0982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AEAE7A-04D5-4DBE-8325-D8D1F48D9EB4}"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4167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5DDF21-FE3A-4863-96FD-6EF90B2205B5}"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3294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9F38B1-91B7-4455-BDE1-ABEBD87429FF}"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2831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C9474B4-CF45-455B-8B3D-69FECA48BE68}"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4344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BB18602-60DB-45AA-8E2B-F4930C292A9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EA4C5-AFDC-4291-8FD4-D6284F253806}" type="slidenum">
              <a:rPr lang="en-US" smtClean="0"/>
              <a:t>‹nr.›</a:t>
            </a:fld>
            <a:endParaRPr lang="en-US"/>
          </a:p>
        </p:txBody>
      </p:sp>
    </p:spTree>
    <p:extLst>
      <p:ext uri="{BB962C8B-B14F-4D97-AF65-F5344CB8AC3E}">
        <p14:creationId xmlns:p14="http://schemas.microsoft.com/office/powerpoint/2010/main" val="1258526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808ACD-3D9C-4635-8151-7105AC5ECF1B}"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6204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E39DC5-497F-4EF2-AA4F-15B381D02B7D}"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0066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4714FB1-F8FB-4A25-8F18-3C47217B9DF2}"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2636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B9D303F-0B72-4C39-8C72-659C9EBB9EB7}"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0416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82D820-FF33-4840-A991-41C7E4B76374}"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6531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C77EF2-4FB6-4322-A724-B9F9106E4A36}"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3530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E3E79B-74FD-48DA-BC5C-1412F99A31E7}"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3951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53AB329-1C12-463B-8C72-7A3791F29D12}"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0834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E962B9B9-BCEF-4E9A-BB72-0141EAF97AED}" type="slidenum">
              <a:rPr lang="nl-NL" altLang="nl-NL"/>
              <a:pPr>
                <a:defRPr/>
              </a:pPr>
              <a:t>‹nr.›</a:t>
            </a:fld>
            <a:endParaRPr lang="nl-NL" altLang="nl-NL"/>
          </a:p>
        </p:txBody>
      </p:sp>
    </p:spTree>
    <p:extLst>
      <p:ext uri="{BB962C8B-B14F-4D97-AF65-F5344CB8AC3E}">
        <p14:creationId xmlns:p14="http://schemas.microsoft.com/office/powerpoint/2010/main" val="1070177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740DBE0-1557-448F-8185-CDAEC6674210}" type="slidenum">
              <a:rPr lang="nl-NL" altLang="nl-NL"/>
              <a:pPr>
                <a:defRPr/>
              </a:pPr>
              <a:t>‹nr.›</a:t>
            </a:fld>
            <a:endParaRPr lang="nl-NL" altLang="nl-NL"/>
          </a:p>
        </p:txBody>
      </p:sp>
    </p:spTree>
    <p:extLst>
      <p:ext uri="{BB962C8B-B14F-4D97-AF65-F5344CB8AC3E}">
        <p14:creationId xmlns:p14="http://schemas.microsoft.com/office/powerpoint/2010/main" val="2639111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BB18602-60DB-45AA-8E2B-F4930C292A9C}"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EA4C5-AFDC-4291-8FD4-D6284F253806}" type="slidenum">
              <a:rPr lang="en-US" smtClean="0"/>
              <a:t>‹nr.›</a:t>
            </a:fld>
            <a:endParaRPr lang="en-US"/>
          </a:p>
        </p:txBody>
      </p:sp>
    </p:spTree>
    <p:extLst>
      <p:ext uri="{BB962C8B-B14F-4D97-AF65-F5344CB8AC3E}">
        <p14:creationId xmlns:p14="http://schemas.microsoft.com/office/powerpoint/2010/main" val="1677548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56F98FE-1B8F-4223-AFD9-463B10A39FD4}" type="slidenum">
              <a:rPr lang="nl-NL" altLang="nl-NL"/>
              <a:pPr>
                <a:defRPr/>
              </a:pPr>
              <a:t>‹nr.›</a:t>
            </a:fld>
            <a:endParaRPr lang="nl-NL" altLang="nl-NL"/>
          </a:p>
        </p:txBody>
      </p:sp>
    </p:spTree>
    <p:extLst>
      <p:ext uri="{BB962C8B-B14F-4D97-AF65-F5344CB8AC3E}">
        <p14:creationId xmlns:p14="http://schemas.microsoft.com/office/powerpoint/2010/main" val="2561208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5A9D8C3-E30E-4271-A128-0DCC1AC160B1}" type="slidenum">
              <a:rPr lang="nl-NL" altLang="nl-NL"/>
              <a:pPr>
                <a:defRPr/>
              </a:pPr>
              <a:t>‹nr.›</a:t>
            </a:fld>
            <a:endParaRPr lang="nl-NL" altLang="nl-NL"/>
          </a:p>
        </p:txBody>
      </p:sp>
    </p:spTree>
    <p:extLst>
      <p:ext uri="{BB962C8B-B14F-4D97-AF65-F5344CB8AC3E}">
        <p14:creationId xmlns:p14="http://schemas.microsoft.com/office/powerpoint/2010/main" val="2208888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8362A8FD-473E-4045-B117-3F0021884007}" type="slidenum">
              <a:rPr lang="nl-NL" altLang="nl-NL"/>
              <a:pPr>
                <a:defRPr/>
              </a:pPr>
              <a:t>‹nr.›</a:t>
            </a:fld>
            <a:endParaRPr lang="nl-NL" altLang="nl-NL"/>
          </a:p>
        </p:txBody>
      </p:sp>
    </p:spTree>
    <p:extLst>
      <p:ext uri="{BB962C8B-B14F-4D97-AF65-F5344CB8AC3E}">
        <p14:creationId xmlns:p14="http://schemas.microsoft.com/office/powerpoint/2010/main" val="3718336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9ED313F4-D42A-4E97-801F-365866658C28}" type="slidenum">
              <a:rPr lang="nl-NL" altLang="nl-NL"/>
              <a:pPr>
                <a:defRPr/>
              </a:pPr>
              <a:t>‹nr.›</a:t>
            </a:fld>
            <a:endParaRPr lang="nl-NL" altLang="nl-NL"/>
          </a:p>
        </p:txBody>
      </p:sp>
    </p:spTree>
    <p:extLst>
      <p:ext uri="{BB962C8B-B14F-4D97-AF65-F5344CB8AC3E}">
        <p14:creationId xmlns:p14="http://schemas.microsoft.com/office/powerpoint/2010/main" val="1642493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8EA9D96F-A2AB-4C80-A72F-D0C1A16FBE76}" type="slidenum">
              <a:rPr lang="nl-NL" altLang="nl-NL"/>
              <a:pPr>
                <a:defRPr/>
              </a:pPr>
              <a:t>‹nr.›</a:t>
            </a:fld>
            <a:endParaRPr lang="nl-NL" altLang="nl-NL"/>
          </a:p>
        </p:txBody>
      </p:sp>
    </p:spTree>
    <p:extLst>
      <p:ext uri="{BB962C8B-B14F-4D97-AF65-F5344CB8AC3E}">
        <p14:creationId xmlns:p14="http://schemas.microsoft.com/office/powerpoint/2010/main" val="669681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DB9824E-BA1A-4C15-9016-E999ED4BB752}" type="slidenum">
              <a:rPr lang="nl-NL" altLang="nl-NL"/>
              <a:pPr>
                <a:defRPr/>
              </a:pPr>
              <a:t>‹nr.›</a:t>
            </a:fld>
            <a:endParaRPr lang="nl-NL" altLang="nl-NL"/>
          </a:p>
        </p:txBody>
      </p:sp>
    </p:spTree>
    <p:extLst>
      <p:ext uri="{BB962C8B-B14F-4D97-AF65-F5344CB8AC3E}">
        <p14:creationId xmlns:p14="http://schemas.microsoft.com/office/powerpoint/2010/main" val="789390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10CE0E7-F11A-40C6-AE9D-53CD3B5BFBF9}" type="slidenum">
              <a:rPr lang="nl-NL" altLang="nl-NL"/>
              <a:pPr>
                <a:defRPr/>
              </a:pPr>
              <a:t>‹nr.›</a:t>
            </a:fld>
            <a:endParaRPr lang="nl-NL" altLang="nl-NL"/>
          </a:p>
        </p:txBody>
      </p:sp>
    </p:spTree>
    <p:extLst>
      <p:ext uri="{BB962C8B-B14F-4D97-AF65-F5344CB8AC3E}">
        <p14:creationId xmlns:p14="http://schemas.microsoft.com/office/powerpoint/2010/main" val="3840141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01F6978-C863-4BBE-B9CB-0B711D00340C}" type="slidenum">
              <a:rPr lang="nl-NL" altLang="nl-NL"/>
              <a:pPr>
                <a:defRPr/>
              </a:pPr>
              <a:t>‹nr.›</a:t>
            </a:fld>
            <a:endParaRPr lang="nl-NL" altLang="nl-NL"/>
          </a:p>
        </p:txBody>
      </p:sp>
    </p:spTree>
    <p:extLst>
      <p:ext uri="{BB962C8B-B14F-4D97-AF65-F5344CB8AC3E}">
        <p14:creationId xmlns:p14="http://schemas.microsoft.com/office/powerpoint/2010/main" val="1470120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61B9804-8FA3-4643-9192-489E35A07038}" type="slidenum">
              <a:rPr lang="nl-NL" altLang="nl-NL"/>
              <a:pPr>
                <a:defRPr/>
              </a:pPr>
              <a:t>‹nr.›</a:t>
            </a:fld>
            <a:endParaRPr lang="nl-NL" altLang="nl-NL"/>
          </a:p>
        </p:txBody>
      </p:sp>
    </p:spTree>
    <p:extLst>
      <p:ext uri="{BB962C8B-B14F-4D97-AF65-F5344CB8AC3E}">
        <p14:creationId xmlns:p14="http://schemas.microsoft.com/office/powerpoint/2010/main" val="3020589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651E2F0-2DCC-4C9A-8D0B-B9FA62235D76}" type="slidenum">
              <a:rPr lang="nl-NL" altLang="nl-NL"/>
              <a:pPr>
                <a:defRPr/>
              </a:pPr>
              <a:t>‹nr.›</a:t>
            </a:fld>
            <a:endParaRPr lang="nl-NL" altLang="nl-NL"/>
          </a:p>
        </p:txBody>
      </p:sp>
    </p:spTree>
    <p:extLst>
      <p:ext uri="{BB962C8B-B14F-4D97-AF65-F5344CB8AC3E}">
        <p14:creationId xmlns:p14="http://schemas.microsoft.com/office/powerpoint/2010/main" val="2170412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BB18602-60DB-45AA-8E2B-F4930C292A9C}"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EA4C5-AFDC-4291-8FD4-D6284F253806}" type="slidenum">
              <a:rPr lang="en-US" smtClean="0"/>
              <a:t>‹nr.›</a:t>
            </a:fld>
            <a:endParaRPr lang="en-US"/>
          </a:p>
        </p:txBody>
      </p:sp>
    </p:spTree>
    <p:extLst>
      <p:ext uri="{BB962C8B-B14F-4D97-AF65-F5344CB8AC3E}">
        <p14:creationId xmlns:p14="http://schemas.microsoft.com/office/powerpoint/2010/main" val="1365810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387ED245-3305-45FB-925D-16A881698925}" type="slidenum">
              <a:rPr lang="nl-NL" altLang="nl-NL"/>
              <a:pPr>
                <a:defRPr/>
              </a:pPr>
              <a:t>‹nr.›</a:t>
            </a:fld>
            <a:endParaRPr lang="nl-NL" altLang="nl-NL"/>
          </a:p>
        </p:txBody>
      </p:sp>
    </p:spTree>
    <p:extLst>
      <p:ext uri="{BB962C8B-B14F-4D97-AF65-F5344CB8AC3E}">
        <p14:creationId xmlns:p14="http://schemas.microsoft.com/office/powerpoint/2010/main" val="3984628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nl-NL"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AA2DC3C-4E5B-409E-8B8F-BE7304B62A62}" type="slidenum">
              <a:rPr lang="en-US" altLang="nl-NL"/>
              <a:pPr>
                <a:defRPr/>
              </a:pPr>
              <a:t>‹nr.›</a:t>
            </a:fld>
            <a:endParaRPr lang="en-US" altLang="nl-NL"/>
          </a:p>
        </p:txBody>
      </p:sp>
    </p:spTree>
    <p:extLst>
      <p:ext uri="{BB962C8B-B14F-4D97-AF65-F5344CB8AC3E}">
        <p14:creationId xmlns:p14="http://schemas.microsoft.com/office/powerpoint/2010/main" val="1828849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8450" y="5756275"/>
            <a:ext cx="9271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0" y="5756275"/>
            <a:ext cx="9144000" cy="1052513"/>
            <a:chOff x="1" y="5755852"/>
            <a:chExt cx="9144000" cy="1053846"/>
          </a:xfrm>
        </p:grpSpPr>
        <p:sp>
          <p:nvSpPr>
            <p:cNvPr id="6" name="TextBox 8"/>
            <p:cNvSpPr txBox="1">
              <a:spLocks noChangeArrowheads="1"/>
            </p:cNvSpPr>
            <p:nvPr/>
          </p:nvSpPr>
          <p:spPr bwMode="auto">
            <a:xfrm>
              <a:off x="1" y="6439342"/>
              <a:ext cx="9144000" cy="370356"/>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dirty="0">
                  <a:solidFill>
                    <a:prstClr val="black"/>
                  </a:solidFill>
                  <a:latin typeface="Futura Condensed" charset="0"/>
                  <a:cs typeface="Futura Condensed" charset="0"/>
                </a:rPr>
                <a:t>Oregon Response to Intervention</a:t>
              </a:r>
            </a:p>
          </p:txBody>
        </p:sp>
        <p:pic>
          <p:nvPicPr>
            <p:cNvPr id="7" name="Picture 9" descr="OrRT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08607" y="5755852"/>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0"/>
          <p:cNvSpPr txBox="1">
            <a:spLocks noChangeArrowheads="1"/>
          </p:cNvSpPr>
          <p:nvPr/>
        </p:nvSpPr>
        <p:spPr bwMode="auto">
          <a:xfrm>
            <a:off x="401638" y="63500"/>
            <a:ext cx="8742362" cy="461963"/>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600" b="1" i="1" dirty="0">
                <a:solidFill>
                  <a:prstClr val="black"/>
                </a:solidFill>
                <a:latin typeface="Calibri"/>
              </a:rPr>
              <a:t>Vision: Every child in every district receives the instruction that they need and deserve…every day</a:t>
            </a:r>
            <a:r>
              <a:rPr lang="en-US" i="1" dirty="0">
                <a:solidFill>
                  <a:prstClr val="black"/>
                </a:solidFill>
                <a:latin typeface="Calibri"/>
              </a:rPr>
              <a:t>.</a:t>
            </a:r>
            <a:endParaRPr lang="en-US" dirty="0">
              <a:solidFill>
                <a:prstClr val="black"/>
              </a:solidFill>
              <a:latin typeface="Calibri"/>
            </a:endParaRPr>
          </a:p>
        </p:txBody>
      </p:sp>
      <p:sp>
        <p:nvSpPr>
          <p:cNvPr id="2" name="Title 1"/>
          <p:cNvSpPr>
            <a:spLocks noGrp="1"/>
          </p:cNvSpPr>
          <p:nvPr>
            <p:ph type="ctrTitle"/>
          </p:nvPr>
        </p:nvSpPr>
        <p:spPr>
          <a:xfrm>
            <a:off x="685800" y="2130425"/>
            <a:ext cx="7772400" cy="1470025"/>
          </a:xfrm>
        </p:spPr>
        <p:txBody>
          <a:bodyPr>
            <a:normAutofit/>
          </a:bodyPr>
          <a:lstStyle>
            <a:lvl1pPr>
              <a:defRPr sz="4800" b="1" i="0">
                <a:latin typeface="Goudy Old Style"/>
                <a:cs typeface="Goudy Old Style"/>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Optima"/>
                <a:cs typeface="Opti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78089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regon Response to Intervention">
    <p:spTree>
      <p:nvGrpSpPr>
        <p:cNvPr id="1" name=""/>
        <p:cNvGrpSpPr/>
        <p:nvPr/>
      </p:nvGrpSpPr>
      <p:grpSpPr>
        <a:xfrm>
          <a:off x="0" y="0"/>
          <a:ext cx="0" cy="0"/>
          <a:chOff x="0" y="0"/>
          <a:chExt cx="0" cy="0"/>
        </a:xfrm>
      </p:grpSpPr>
      <p:sp>
        <p:nvSpPr>
          <p:cNvPr id="4" name="Document 3"/>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400">
              <a:solidFill>
                <a:prstClr val="white"/>
              </a:solidFill>
            </a:endParaRPr>
          </a:p>
        </p:txBody>
      </p:sp>
      <p:grpSp>
        <p:nvGrpSpPr>
          <p:cNvPr id="5" name="Group 6"/>
          <p:cNvGrpSpPr>
            <a:grpSpLocks/>
          </p:cNvGrpSpPr>
          <p:nvPr/>
        </p:nvGrpSpPr>
        <p:grpSpPr bwMode="auto">
          <a:xfrm>
            <a:off x="82550" y="6149975"/>
            <a:ext cx="9015413" cy="679450"/>
            <a:chOff x="128460" y="6098599"/>
            <a:chExt cx="9015570" cy="680609"/>
          </a:xfrm>
        </p:grpSpPr>
        <p:pic>
          <p:nvPicPr>
            <p:cNvPr id="6" name="Picture 7"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60" y="6098599"/>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userDrawn="1"/>
          </p:nvSpPr>
          <p:spPr bwMode="auto">
            <a:xfrm>
              <a:off x="974613" y="6407099"/>
              <a:ext cx="2930576" cy="36892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ondensed" charset="0"/>
                  <a:cs typeface="Futura Condensed" charset="0"/>
                </a:rPr>
                <a:t>Oregon Response to Intervention</a:t>
              </a:r>
            </a:p>
          </p:txBody>
        </p:sp>
        <p:sp>
          <p:nvSpPr>
            <p:cNvPr id="8" name="TextBox 9"/>
            <p:cNvSpPr txBox="1">
              <a:spLocks noChangeArrowheads="1"/>
            </p:cNvSpPr>
            <p:nvPr userDrawn="1"/>
          </p:nvSpPr>
          <p:spPr bwMode="auto">
            <a:xfrm>
              <a:off x="6977054" y="6407099"/>
              <a:ext cx="2166976" cy="368928"/>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harset="0"/>
                  <a:cs typeface="Futura" charset="0"/>
                </a:rPr>
                <a:t>www.oregonrti.org</a:t>
              </a:r>
              <a:endParaRPr lang="en-US" dirty="0">
                <a:solidFill>
                  <a:prstClr val="black"/>
                </a:solidFill>
                <a:latin typeface="Futura" charset="0"/>
                <a:cs typeface="Futura" charset="0"/>
              </a:endParaRPr>
            </a:p>
          </p:txBody>
        </p:sp>
      </p:grpSp>
      <p:sp>
        <p:nvSpPr>
          <p:cNvPr id="2" name="Title 1"/>
          <p:cNvSpPr>
            <a:spLocks noGrp="1"/>
          </p:cNvSpPr>
          <p:nvPr>
            <p:ph type="title"/>
          </p:nvPr>
        </p:nvSpPr>
        <p:spPr>
          <a:xfrm>
            <a:off x="457200" y="25506"/>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a:t>Click to edit Master title style</a:t>
            </a:r>
            <a:endParaRPr lang="en-US" dirty="0"/>
          </a:p>
        </p:txBody>
      </p:sp>
      <p:sp>
        <p:nvSpPr>
          <p:cNvPr id="3" name="Content Placeholder 2"/>
          <p:cNvSpPr>
            <a:spLocks noGrp="1"/>
          </p:cNvSpPr>
          <p:nvPr>
            <p:ph idx="1"/>
          </p:nvPr>
        </p:nvSpPr>
        <p:spPr>
          <a:xfrm>
            <a:off x="457200" y="1764632"/>
            <a:ext cx="8229600" cy="4361531"/>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6921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ocument 4"/>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400">
              <a:solidFill>
                <a:prstClr val="white"/>
              </a:solidFill>
            </a:endParaRPr>
          </a:p>
        </p:txBody>
      </p:sp>
      <p:grpSp>
        <p:nvGrpSpPr>
          <p:cNvPr id="6" name="Group 6"/>
          <p:cNvGrpSpPr>
            <a:grpSpLocks/>
          </p:cNvGrpSpPr>
          <p:nvPr/>
        </p:nvGrpSpPr>
        <p:grpSpPr bwMode="auto">
          <a:xfrm>
            <a:off x="82550" y="6149975"/>
            <a:ext cx="9015413" cy="679450"/>
            <a:chOff x="128460" y="6098599"/>
            <a:chExt cx="9015570" cy="680609"/>
          </a:xfrm>
        </p:grpSpPr>
        <p:pic>
          <p:nvPicPr>
            <p:cNvPr id="7" name="Picture 7"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60" y="6098599"/>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userDrawn="1"/>
          </p:nvSpPr>
          <p:spPr bwMode="auto">
            <a:xfrm>
              <a:off x="974613" y="6407099"/>
              <a:ext cx="2930576" cy="36892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ondensed" charset="0"/>
                  <a:cs typeface="Futura Condensed" charset="0"/>
                </a:rPr>
                <a:t>Oregon Response to Intervention</a:t>
              </a:r>
            </a:p>
          </p:txBody>
        </p:sp>
        <p:sp>
          <p:nvSpPr>
            <p:cNvPr id="9" name="TextBox 9"/>
            <p:cNvSpPr txBox="1">
              <a:spLocks noChangeArrowheads="1"/>
            </p:cNvSpPr>
            <p:nvPr userDrawn="1"/>
          </p:nvSpPr>
          <p:spPr bwMode="auto">
            <a:xfrm>
              <a:off x="6977054" y="6407099"/>
              <a:ext cx="2166976" cy="368928"/>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harset="0"/>
                  <a:cs typeface="Futura" charset="0"/>
                </a:rPr>
                <a:t>www.oregonrti.org</a:t>
              </a:r>
            </a:p>
          </p:txBody>
        </p:sp>
      </p:grpSp>
      <p:sp>
        <p:nvSpPr>
          <p:cNvPr id="3" name="Content Placeholder 2"/>
          <p:cNvSpPr>
            <a:spLocks noGrp="1"/>
          </p:cNvSpPr>
          <p:nvPr>
            <p:ph sz="half" idx="1"/>
          </p:nvPr>
        </p:nvSpPr>
        <p:spPr>
          <a:xfrm>
            <a:off x="457200" y="1550738"/>
            <a:ext cx="4038600" cy="45754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50738"/>
            <a:ext cx="4038600" cy="457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a:t>Click to edit Master title style</a:t>
            </a:r>
            <a:endParaRPr lang="en-US" dirty="0"/>
          </a:p>
        </p:txBody>
      </p:sp>
    </p:spTree>
    <p:extLst>
      <p:ext uri="{BB962C8B-B14F-4D97-AF65-F5344CB8AC3E}">
        <p14:creationId xmlns:p14="http://schemas.microsoft.com/office/powerpoint/2010/main" val="1477574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ocument 6"/>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400">
              <a:solidFill>
                <a:prstClr val="white"/>
              </a:solidFill>
            </a:endParaRPr>
          </a:p>
        </p:txBody>
      </p:sp>
      <p:grpSp>
        <p:nvGrpSpPr>
          <p:cNvPr id="8" name="Group 6"/>
          <p:cNvGrpSpPr>
            <a:grpSpLocks/>
          </p:cNvGrpSpPr>
          <p:nvPr/>
        </p:nvGrpSpPr>
        <p:grpSpPr bwMode="auto">
          <a:xfrm>
            <a:off x="82550" y="6149975"/>
            <a:ext cx="9015413" cy="679450"/>
            <a:chOff x="128460" y="6098599"/>
            <a:chExt cx="9015570" cy="680609"/>
          </a:xfrm>
        </p:grpSpPr>
        <p:pic>
          <p:nvPicPr>
            <p:cNvPr id="9" name="Picture 7"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60" y="6098599"/>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974613" y="6407099"/>
              <a:ext cx="2930576" cy="36892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ondensed" charset="0"/>
                  <a:cs typeface="Futura Condensed" charset="0"/>
                </a:rPr>
                <a:t>Oregon Response to Intervention</a:t>
              </a:r>
            </a:p>
          </p:txBody>
        </p:sp>
        <p:sp>
          <p:nvSpPr>
            <p:cNvPr id="11" name="TextBox 9"/>
            <p:cNvSpPr txBox="1">
              <a:spLocks noChangeArrowheads="1"/>
            </p:cNvSpPr>
            <p:nvPr userDrawn="1"/>
          </p:nvSpPr>
          <p:spPr bwMode="auto">
            <a:xfrm>
              <a:off x="6977054" y="6407099"/>
              <a:ext cx="2166976" cy="368928"/>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harset="0"/>
                  <a:cs typeface="Futura" charset="0"/>
                </a:rPr>
                <a:t>www.oregonrti.org</a:t>
              </a:r>
            </a:p>
          </p:txBody>
        </p:sp>
      </p:grpSp>
      <p:sp>
        <p:nvSpPr>
          <p:cNvPr id="3" name="Text Placeholder 2"/>
          <p:cNvSpPr>
            <a:spLocks noGrp="1"/>
          </p:cNvSpPr>
          <p:nvPr>
            <p:ph type="body" idx="1"/>
          </p:nvPr>
        </p:nvSpPr>
        <p:spPr>
          <a:xfrm>
            <a:off x="457200" y="151573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59263"/>
            <a:ext cx="4040188" cy="3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1573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59263"/>
            <a:ext cx="4041775" cy="3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a:t>Click to edit Master title style</a:t>
            </a:r>
            <a:endParaRPr lang="en-US" dirty="0"/>
          </a:p>
        </p:txBody>
      </p:sp>
    </p:spTree>
    <p:extLst>
      <p:ext uri="{BB962C8B-B14F-4D97-AF65-F5344CB8AC3E}">
        <p14:creationId xmlns:p14="http://schemas.microsoft.com/office/powerpoint/2010/main" val="633261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Document 2"/>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400">
              <a:solidFill>
                <a:prstClr val="white"/>
              </a:solidFill>
            </a:endParaRPr>
          </a:p>
        </p:txBody>
      </p:sp>
      <p:grpSp>
        <p:nvGrpSpPr>
          <p:cNvPr id="4" name="Group 6"/>
          <p:cNvGrpSpPr>
            <a:grpSpLocks/>
          </p:cNvGrpSpPr>
          <p:nvPr/>
        </p:nvGrpSpPr>
        <p:grpSpPr bwMode="auto">
          <a:xfrm>
            <a:off x="82550" y="6149975"/>
            <a:ext cx="9015413" cy="679450"/>
            <a:chOff x="128460" y="6098599"/>
            <a:chExt cx="9015570" cy="680609"/>
          </a:xfrm>
        </p:grpSpPr>
        <p:pic>
          <p:nvPicPr>
            <p:cNvPr id="6" name="Picture 7"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60" y="6098599"/>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userDrawn="1"/>
          </p:nvSpPr>
          <p:spPr bwMode="auto">
            <a:xfrm>
              <a:off x="974613" y="6407099"/>
              <a:ext cx="2930576" cy="36892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ondensed" charset="0"/>
                  <a:cs typeface="Futura Condensed" charset="0"/>
                </a:rPr>
                <a:t>Oregon Response to Intervention</a:t>
              </a:r>
            </a:p>
          </p:txBody>
        </p:sp>
        <p:sp>
          <p:nvSpPr>
            <p:cNvPr id="8" name="TextBox 9"/>
            <p:cNvSpPr txBox="1">
              <a:spLocks noChangeArrowheads="1"/>
            </p:cNvSpPr>
            <p:nvPr userDrawn="1"/>
          </p:nvSpPr>
          <p:spPr bwMode="auto">
            <a:xfrm>
              <a:off x="6977054" y="6407099"/>
              <a:ext cx="2166976" cy="368928"/>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harset="0"/>
                  <a:cs typeface="Futura" charset="0"/>
                </a:rPr>
                <a:t>www.oregonrti.org</a:t>
              </a:r>
            </a:p>
          </p:txBody>
        </p:sp>
      </p:grpSp>
      <p:sp>
        <p:nvSpPr>
          <p:cNvPr id="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a:t>Click to edit Master title style</a:t>
            </a:r>
            <a:endParaRPr lang="en-US" dirty="0"/>
          </a:p>
        </p:txBody>
      </p:sp>
      <p:sp>
        <p:nvSpPr>
          <p:cNvPr id="9" name="Slide Number Placeholder 2"/>
          <p:cNvSpPr>
            <a:spLocks noGrp="1"/>
          </p:cNvSpPr>
          <p:nvPr>
            <p:ph type="sldNum" sz="quarter" idx="10"/>
          </p:nvPr>
        </p:nvSpPr>
        <p:spPr/>
        <p:txBody>
          <a:bodyPr/>
          <a:lstStyle>
            <a:lvl1pPr eaLnBrk="1" fontAlgn="auto" hangingPunct="1">
              <a:spcBef>
                <a:spcPts val="0"/>
              </a:spcBef>
              <a:spcAft>
                <a:spcPts val="0"/>
              </a:spcAft>
              <a:defRPr>
                <a:latin typeface="+mn-lt"/>
              </a:defRPr>
            </a:lvl1pPr>
          </a:lstStyle>
          <a:p>
            <a:pPr>
              <a:defRPr/>
            </a:pPr>
            <a:fld id="{D1F6FC4E-E9BE-4DE6-85ED-AFAD840F058A}" type="slidenum">
              <a:rPr lang="en-US"/>
              <a:pPr>
                <a:defRPr/>
              </a:pPr>
              <a:t>‹nr.›</a:t>
            </a:fld>
            <a:endParaRPr lang="en-US"/>
          </a:p>
        </p:txBody>
      </p:sp>
    </p:spTree>
    <p:extLst>
      <p:ext uri="{BB962C8B-B14F-4D97-AF65-F5344CB8AC3E}">
        <p14:creationId xmlns:p14="http://schemas.microsoft.com/office/powerpoint/2010/main" val="3119837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Document 2"/>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400">
              <a:solidFill>
                <a:prstClr val="white"/>
              </a:solidFill>
            </a:endParaRPr>
          </a:p>
        </p:txBody>
      </p:sp>
      <p:sp>
        <p:nvSpPr>
          <p:cNvPr id="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eaLnBrk="1" fontAlgn="auto" hangingPunct="1">
              <a:spcBef>
                <a:spcPts val="0"/>
              </a:spcBef>
              <a:spcAft>
                <a:spcPts val="0"/>
              </a:spcAft>
              <a:defRPr>
                <a:latin typeface="+mn-lt"/>
              </a:defRPr>
            </a:lvl1pPr>
          </a:lstStyle>
          <a:p>
            <a:pPr>
              <a:defRPr/>
            </a:pPr>
            <a:fld id="{64540C5F-1F75-4608-816B-B21714E6D6A0}" type="slidenum">
              <a:rPr lang="en-US"/>
              <a:pPr>
                <a:defRPr/>
              </a:pPr>
              <a:t>‹nr.›</a:t>
            </a:fld>
            <a:endParaRPr lang="en-US"/>
          </a:p>
        </p:txBody>
      </p:sp>
    </p:spTree>
    <p:extLst>
      <p:ext uri="{BB962C8B-B14F-4D97-AF65-F5344CB8AC3E}">
        <p14:creationId xmlns:p14="http://schemas.microsoft.com/office/powerpoint/2010/main" val="3598962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fontAlgn="auto" hangingPunct="1">
              <a:spcBef>
                <a:spcPts val="0"/>
              </a:spcBef>
              <a:spcAft>
                <a:spcPts val="0"/>
              </a:spcAft>
              <a:defRPr>
                <a:latin typeface="+mn-lt"/>
              </a:defRPr>
            </a:lvl1pPr>
          </a:lstStyle>
          <a:p>
            <a:pPr>
              <a:defRPr/>
            </a:pPr>
            <a:fld id="{1EE43D26-2F4D-45EE-8171-D005D4D0F2DF}" type="slidenum">
              <a:rPr lang="en-US"/>
              <a:pPr>
                <a:defRPr/>
              </a:pPr>
              <a:t>‹nr.›</a:t>
            </a:fld>
            <a:endParaRPr lang="en-US"/>
          </a:p>
        </p:txBody>
      </p:sp>
    </p:spTree>
    <p:extLst>
      <p:ext uri="{BB962C8B-B14F-4D97-AF65-F5344CB8AC3E}">
        <p14:creationId xmlns:p14="http://schemas.microsoft.com/office/powerpoint/2010/main" val="461802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Media Placeholder 6"/>
          <p:cNvSpPr>
            <a:spLocks noGrp="1"/>
          </p:cNvSpPr>
          <p:nvPr>
            <p:ph type="media" sz="quarter" idx="11"/>
          </p:nvPr>
        </p:nvSpPr>
        <p:spPr>
          <a:xfrm>
            <a:off x="1073727" y="1593273"/>
            <a:ext cx="6996546" cy="4675909"/>
          </a:xfrm>
        </p:spPr>
        <p:txBody>
          <a:bodyPr rtlCol="0">
            <a:normAutofit/>
          </a:bodyPr>
          <a:lstStyle/>
          <a:p>
            <a:pPr lvl="0"/>
            <a:r>
              <a:rPr lang="en-US" noProof="0"/>
              <a:t>Click icon to add media</a:t>
            </a:r>
          </a:p>
        </p:txBody>
      </p:sp>
      <p:sp>
        <p:nvSpPr>
          <p:cNvPr id="4"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07F13AA7-1090-4C64-AD5C-5799A4898D26}" type="slidenum">
              <a:rPr lang="en-US"/>
              <a:pPr>
                <a:defRPr/>
              </a:pPr>
              <a:t>‹nr.›</a:t>
            </a:fld>
            <a:endParaRPr lang="en-US"/>
          </a:p>
        </p:txBody>
      </p:sp>
    </p:spTree>
    <p:extLst>
      <p:ext uri="{BB962C8B-B14F-4D97-AF65-F5344CB8AC3E}">
        <p14:creationId xmlns:p14="http://schemas.microsoft.com/office/powerpoint/2010/main" val="3812514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7BB18602-60DB-45AA-8E2B-F4930C292A9C}"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EA4C5-AFDC-4291-8FD4-D6284F253806}" type="slidenum">
              <a:rPr lang="en-US" smtClean="0"/>
              <a:t>‹nr.›</a:t>
            </a:fld>
            <a:endParaRPr lang="en-US"/>
          </a:p>
        </p:txBody>
      </p:sp>
    </p:spTree>
    <p:extLst>
      <p:ext uri="{BB962C8B-B14F-4D97-AF65-F5344CB8AC3E}">
        <p14:creationId xmlns:p14="http://schemas.microsoft.com/office/powerpoint/2010/main" val="483423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hart Placeholder 4"/>
          <p:cNvSpPr>
            <a:spLocks noGrp="1"/>
          </p:cNvSpPr>
          <p:nvPr>
            <p:ph type="chart" sz="quarter" idx="11"/>
          </p:nvPr>
        </p:nvSpPr>
        <p:spPr>
          <a:xfrm>
            <a:off x="1091046" y="1743364"/>
            <a:ext cx="6961909" cy="4398817"/>
          </a:xfrm>
        </p:spPr>
        <p:txBody>
          <a:bodyPr rtlCol="0">
            <a:normAutofit/>
          </a:bodyPr>
          <a:lstStyle/>
          <a:p>
            <a:pPr lvl="0"/>
            <a:r>
              <a:rPr lang="en-US" noProof="0"/>
              <a:t>Click icon to add chart</a:t>
            </a:r>
          </a:p>
        </p:txBody>
      </p:sp>
      <p:sp>
        <p:nvSpPr>
          <p:cNvPr id="4"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3AFC72B3-88D9-4B29-B0C1-230B36C2AA9D}" type="slidenum">
              <a:rPr lang="en-US"/>
              <a:pPr>
                <a:defRPr/>
              </a:pPr>
              <a:t>‹nr.›</a:t>
            </a:fld>
            <a:endParaRPr lang="en-US"/>
          </a:p>
        </p:txBody>
      </p:sp>
    </p:spTree>
    <p:extLst>
      <p:ext uri="{BB962C8B-B14F-4D97-AF65-F5344CB8AC3E}">
        <p14:creationId xmlns:p14="http://schemas.microsoft.com/office/powerpoint/2010/main" val="1635811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xfrm>
            <a:off x="914400" y="6324600"/>
            <a:ext cx="1905000" cy="457200"/>
          </a:xfrm>
          <a:prstGeom prst="rect">
            <a:avLst/>
          </a:prstGeom>
        </p:spPr>
        <p:txBody>
          <a:bodyPr/>
          <a:lstStyle>
            <a:lvl1pPr eaLnBrk="0" hangingPunct="0">
              <a:defRPr sz="2400">
                <a:solidFill>
                  <a:prstClr val="black"/>
                </a:solidFill>
              </a:defRPr>
            </a:lvl1pPr>
          </a:lstStyle>
          <a:p>
            <a:pPr>
              <a:defRPr/>
            </a:pPr>
            <a:endParaRPr lang="en-US"/>
          </a:p>
        </p:txBody>
      </p:sp>
      <p:sp>
        <p:nvSpPr>
          <p:cNvPr id="5" name="Rectangle 12"/>
          <p:cNvSpPr>
            <a:spLocks noGrp="1" noChangeArrowheads="1"/>
          </p:cNvSpPr>
          <p:nvPr>
            <p:ph type="ftr" sz="quarter" idx="11"/>
          </p:nvPr>
        </p:nvSpPr>
        <p:spPr>
          <a:xfrm>
            <a:off x="3352800" y="6324600"/>
            <a:ext cx="2895600" cy="457200"/>
          </a:xfrm>
          <a:prstGeom prst="rect">
            <a:avLst/>
          </a:prstGeom>
        </p:spPr>
        <p:txBody>
          <a:bodyPr/>
          <a:lstStyle>
            <a:lvl1pPr eaLnBrk="0" hangingPunct="0">
              <a:defRPr sz="2400">
                <a:solidFill>
                  <a:prstClr val="black"/>
                </a:solidFill>
              </a:defRPr>
            </a:lvl1pPr>
          </a:lstStyle>
          <a:p>
            <a:pPr>
              <a:defRPr/>
            </a:pPr>
            <a:endParaRPr lang="en-US"/>
          </a:p>
        </p:txBody>
      </p:sp>
      <p:sp>
        <p:nvSpPr>
          <p:cNvPr id="6" name="Rectangle 13"/>
          <p:cNvSpPr>
            <a:spLocks noGrp="1" noChangeArrowheads="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A9C0833E-97FF-43BA-8528-4B6BE94FBE20}" type="slidenum">
              <a:rPr lang="en-US"/>
              <a:pPr>
                <a:defRPr/>
              </a:pPr>
              <a:t>‹nr.›</a:t>
            </a:fld>
            <a:endParaRPr lang="en-US"/>
          </a:p>
        </p:txBody>
      </p:sp>
    </p:spTree>
    <p:extLst>
      <p:ext uri="{BB962C8B-B14F-4D97-AF65-F5344CB8AC3E}">
        <p14:creationId xmlns:p14="http://schemas.microsoft.com/office/powerpoint/2010/main" val="1969908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685800" y="6324600"/>
            <a:ext cx="1905000" cy="457200"/>
          </a:xfrm>
          <a:prstGeom prst="rect">
            <a:avLst/>
          </a:prstGeom>
        </p:spPr>
        <p:txBody>
          <a:bodyPr/>
          <a:lstStyle>
            <a:lvl1pPr eaLnBrk="0" hangingPunct="0">
              <a:defRPr sz="2400">
                <a:solidFill>
                  <a:srgbClr val="FFFFCC"/>
                </a:solidFill>
              </a:defRPr>
            </a:lvl1pPr>
          </a:lstStyle>
          <a:p>
            <a:pPr>
              <a:defRPr/>
            </a:pPr>
            <a:endParaRPr lang="en-US"/>
          </a:p>
        </p:txBody>
      </p:sp>
      <p:sp>
        <p:nvSpPr>
          <p:cNvPr id="3" name="Rectangle 10"/>
          <p:cNvSpPr>
            <a:spLocks noGrp="1" noChangeArrowheads="1"/>
          </p:cNvSpPr>
          <p:nvPr>
            <p:ph type="ftr" sz="quarter" idx="11"/>
          </p:nvPr>
        </p:nvSpPr>
        <p:spPr>
          <a:xfrm>
            <a:off x="3124200" y="6324600"/>
            <a:ext cx="2895600" cy="457200"/>
          </a:xfrm>
          <a:prstGeom prst="rect">
            <a:avLst/>
          </a:prstGeom>
        </p:spPr>
        <p:txBody>
          <a:bodyPr/>
          <a:lstStyle>
            <a:lvl1pPr eaLnBrk="0" hangingPunct="0">
              <a:defRPr sz="2400">
                <a:solidFill>
                  <a:srgbClr val="FFFFCC"/>
                </a:solidFill>
              </a:defRPr>
            </a:lvl1pPr>
          </a:lstStyle>
          <a:p>
            <a:pPr>
              <a:defRPr/>
            </a:pPr>
            <a:endParaRPr lang="en-US"/>
          </a:p>
        </p:txBody>
      </p:sp>
      <p:sp>
        <p:nvSpPr>
          <p:cNvPr id="4" name="Rectangle 11"/>
          <p:cNvSpPr>
            <a:spLocks noGrp="1" noChangeArrowheads="1"/>
          </p:cNvSpPr>
          <p:nvPr>
            <p:ph type="sldNum" sz="quarter" idx="12"/>
          </p:nvPr>
        </p:nvSpPr>
        <p:spPr/>
        <p:txBody>
          <a:bodyPr/>
          <a:lstStyle>
            <a:lvl1pPr eaLnBrk="1" fontAlgn="auto" hangingPunct="1">
              <a:spcBef>
                <a:spcPts val="0"/>
              </a:spcBef>
              <a:spcAft>
                <a:spcPts val="0"/>
              </a:spcAft>
              <a:defRPr>
                <a:solidFill>
                  <a:srgbClr val="FFFFCC"/>
                </a:solidFill>
                <a:latin typeface="+mn-lt"/>
              </a:defRPr>
            </a:lvl1pPr>
          </a:lstStyle>
          <a:p>
            <a:pPr>
              <a:defRPr/>
            </a:pPr>
            <a:fld id="{7EDEF2E2-5B6F-4634-B856-4ABBC3095C78}" type="slidenum">
              <a:rPr lang="en-US"/>
              <a:pPr>
                <a:defRPr/>
              </a:pPr>
              <a:t>‹nr.›</a:t>
            </a:fld>
            <a:endParaRPr lang="en-US"/>
          </a:p>
        </p:txBody>
      </p:sp>
    </p:spTree>
    <p:extLst>
      <p:ext uri="{BB962C8B-B14F-4D97-AF65-F5344CB8AC3E}">
        <p14:creationId xmlns:p14="http://schemas.microsoft.com/office/powerpoint/2010/main" val="2999662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28AB09C-1A7E-4E14-831F-1CF22EB4245A}" type="slidenum">
              <a:rPr lang="nl-NL" altLang="nl-NL"/>
              <a:pPr>
                <a:defRPr/>
              </a:pPr>
              <a:t>‹nr.›</a:t>
            </a:fld>
            <a:endParaRPr lang="nl-NL" altLang="nl-NL"/>
          </a:p>
        </p:txBody>
      </p:sp>
    </p:spTree>
    <p:extLst>
      <p:ext uri="{BB962C8B-B14F-4D97-AF65-F5344CB8AC3E}">
        <p14:creationId xmlns:p14="http://schemas.microsoft.com/office/powerpoint/2010/main" val="3975525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F315BCF-A826-43E2-A2DA-3FBA7444FAD8}" type="slidenum">
              <a:rPr lang="nl-NL" altLang="nl-NL"/>
              <a:pPr>
                <a:defRPr/>
              </a:pPr>
              <a:t>‹nr.›</a:t>
            </a:fld>
            <a:endParaRPr lang="nl-NL" altLang="nl-NL"/>
          </a:p>
        </p:txBody>
      </p:sp>
    </p:spTree>
    <p:extLst>
      <p:ext uri="{BB962C8B-B14F-4D97-AF65-F5344CB8AC3E}">
        <p14:creationId xmlns:p14="http://schemas.microsoft.com/office/powerpoint/2010/main" val="850742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BAD6F30-5935-4941-92E8-9739C09DCFA0}" type="slidenum">
              <a:rPr lang="nl-NL" altLang="nl-NL"/>
              <a:pPr>
                <a:defRPr/>
              </a:pPr>
              <a:t>‹nr.›</a:t>
            </a:fld>
            <a:endParaRPr lang="nl-NL" altLang="nl-NL"/>
          </a:p>
        </p:txBody>
      </p:sp>
    </p:spTree>
    <p:extLst>
      <p:ext uri="{BB962C8B-B14F-4D97-AF65-F5344CB8AC3E}">
        <p14:creationId xmlns:p14="http://schemas.microsoft.com/office/powerpoint/2010/main" val="3501295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456837C-8ADA-4414-843E-B69CCCB16C6F}" type="slidenum">
              <a:rPr lang="nl-NL" altLang="nl-NL"/>
              <a:pPr>
                <a:defRPr/>
              </a:pPr>
              <a:t>‹nr.›</a:t>
            </a:fld>
            <a:endParaRPr lang="nl-NL" altLang="nl-NL"/>
          </a:p>
        </p:txBody>
      </p:sp>
    </p:spTree>
    <p:extLst>
      <p:ext uri="{BB962C8B-B14F-4D97-AF65-F5344CB8AC3E}">
        <p14:creationId xmlns:p14="http://schemas.microsoft.com/office/powerpoint/2010/main" val="1592603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01F08C83-953A-4828-846A-5DDCC86492B5}" type="slidenum">
              <a:rPr lang="nl-NL" altLang="nl-NL"/>
              <a:pPr>
                <a:defRPr/>
              </a:pPr>
              <a:t>‹nr.›</a:t>
            </a:fld>
            <a:endParaRPr lang="nl-NL" altLang="nl-NL"/>
          </a:p>
        </p:txBody>
      </p:sp>
    </p:spTree>
    <p:extLst>
      <p:ext uri="{BB962C8B-B14F-4D97-AF65-F5344CB8AC3E}">
        <p14:creationId xmlns:p14="http://schemas.microsoft.com/office/powerpoint/2010/main" val="2381044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130B9076-C7A0-4A68-95A1-4925A0CC03A2}" type="slidenum">
              <a:rPr lang="nl-NL" altLang="nl-NL"/>
              <a:pPr>
                <a:defRPr/>
              </a:pPr>
              <a:t>‹nr.›</a:t>
            </a:fld>
            <a:endParaRPr lang="nl-NL" altLang="nl-NL"/>
          </a:p>
        </p:txBody>
      </p:sp>
    </p:spTree>
    <p:extLst>
      <p:ext uri="{BB962C8B-B14F-4D97-AF65-F5344CB8AC3E}">
        <p14:creationId xmlns:p14="http://schemas.microsoft.com/office/powerpoint/2010/main" val="3119146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698AF90D-E391-4821-B42A-90526BC38F9E}" type="slidenum">
              <a:rPr lang="nl-NL" altLang="nl-NL"/>
              <a:pPr>
                <a:defRPr/>
              </a:pPr>
              <a:t>‹nr.›</a:t>
            </a:fld>
            <a:endParaRPr lang="nl-NL" altLang="nl-NL"/>
          </a:p>
        </p:txBody>
      </p:sp>
    </p:spTree>
    <p:extLst>
      <p:ext uri="{BB962C8B-B14F-4D97-AF65-F5344CB8AC3E}">
        <p14:creationId xmlns:p14="http://schemas.microsoft.com/office/powerpoint/2010/main" val="1863917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18602-60DB-45AA-8E2B-F4930C292A9C}"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EA4C5-AFDC-4291-8FD4-D6284F253806}" type="slidenum">
              <a:rPr lang="en-US" smtClean="0"/>
              <a:t>‹nr.›</a:t>
            </a:fld>
            <a:endParaRPr lang="en-US"/>
          </a:p>
        </p:txBody>
      </p:sp>
    </p:spTree>
    <p:extLst>
      <p:ext uri="{BB962C8B-B14F-4D97-AF65-F5344CB8AC3E}">
        <p14:creationId xmlns:p14="http://schemas.microsoft.com/office/powerpoint/2010/main" val="1458788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5DA54B0-31EB-4A24-A7F7-31E04F8B95EE}" type="slidenum">
              <a:rPr lang="nl-NL" altLang="nl-NL"/>
              <a:pPr>
                <a:defRPr/>
              </a:pPr>
              <a:t>‹nr.›</a:t>
            </a:fld>
            <a:endParaRPr lang="nl-NL" altLang="nl-NL"/>
          </a:p>
        </p:txBody>
      </p:sp>
    </p:spTree>
    <p:extLst>
      <p:ext uri="{BB962C8B-B14F-4D97-AF65-F5344CB8AC3E}">
        <p14:creationId xmlns:p14="http://schemas.microsoft.com/office/powerpoint/2010/main" val="2921368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C513BDCB-B1C4-4503-AF91-3CD5D3791E44}" type="slidenum">
              <a:rPr lang="nl-NL" altLang="nl-NL"/>
              <a:pPr>
                <a:defRPr/>
              </a:pPr>
              <a:t>‹nr.›</a:t>
            </a:fld>
            <a:endParaRPr lang="nl-NL" altLang="nl-NL"/>
          </a:p>
        </p:txBody>
      </p:sp>
    </p:spTree>
    <p:extLst>
      <p:ext uri="{BB962C8B-B14F-4D97-AF65-F5344CB8AC3E}">
        <p14:creationId xmlns:p14="http://schemas.microsoft.com/office/powerpoint/2010/main" val="2860728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751032E-A358-4574-8886-0CE9C90ACA1D}" type="slidenum">
              <a:rPr lang="nl-NL" altLang="nl-NL"/>
              <a:pPr>
                <a:defRPr/>
              </a:pPr>
              <a:t>‹nr.›</a:t>
            </a:fld>
            <a:endParaRPr lang="nl-NL" altLang="nl-NL"/>
          </a:p>
        </p:txBody>
      </p:sp>
    </p:spTree>
    <p:extLst>
      <p:ext uri="{BB962C8B-B14F-4D97-AF65-F5344CB8AC3E}">
        <p14:creationId xmlns:p14="http://schemas.microsoft.com/office/powerpoint/2010/main" val="1623928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48D4FA7-9262-49C8-964F-60AB5233A950}" type="slidenum">
              <a:rPr lang="nl-NL" altLang="nl-NL"/>
              <a:pPr>
                <a:defRPr/>
              </a:pPr>
              <a:t>‹nr.›</a:t>
            </a:fld>
            <a:endParaRPr lang="nl-NL" altLang="nl-NL"/>
          </a:p>
        </p:txBody>
      </p:sp>
    </p:spTree>
    <p:extLst>
      <p:ext uri="{BB962C8B-B14F-4D97-AF65-F5344CB8AC3E}">
        <p14:creationId xmlns:p14="http://schemas.microsoft.com/office/powerpoint/2010/main" val="3129934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pPr>
              <a:defRPr/>
            </a:pPr>
            <a:endParaRPr lang="en-US"/>
          </a:p>
        </p:txBody>
      </p:sp>
      <p:sp>
        <p:nvSpPr>
          <p:cNvPr id="6" name="Tijdelijke aanduiding voor voettekst 5"/>
          <p:cNvSpPr>
            <a:spLocks noGrp="1"/>
          </p:cNvSpPr>
          <p:nvPr>
            <p:ph type="ftr" sz="quarter" idx="11"/>
          </p:nvPr>
        </p:nvSpPr>
        <p:spPr/>
        <p:txBody>
          <a:bodyPr/>
          <a:lstStyle>
            <a:lvl1pPr>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vl1pPr>
          </a:lstStyle>
          <a:p>
            <a:pPr>
              <a:defRPr/>
            </a:pPr>
            <a:fld id="{BA970523-3640-4B2E-BA50-8DBD595149CD}" type="slidenum">
              <a:rPr lang="en-US" altLang="nl-NL"/>
              <a:pPr>
                <a:defRPr/>
              </a:pPr>
              <a:t>‹nr.›</a:t>
            </a:fld>
            <a:endParaRPr lang="en-US" altLang="nl-NL"/>
          </a:p>
        </p:txBody>
      </p:sp>
    </p:spTree>
    <p:extLst>
      <p:ext uri="{BB962C8B-B14F-4D97-AF65-F5344CB8AC3E}">
        <p14:creationId xmlns:p14="http://schemas.microsoft.com/office/powerpoint/2010/main" val="1538686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83D1E30-E488-4FD8-9031-A90F3EE15DE8}" type="slidenum">
              <a:rPr lang="nl-NL" altLang="nl-NL"/>
              <a:pPr>
                <a:defRPr/>
              </a:pPr>
              <a:t>‹nr.›</a:t>
            </a:fld>
            <a:endParaRPr lang="nl-NL" altLang="nl-NL"/>
          </a:p>
        </p:txBody>
      </p:sp>
    </p:spTree>
    <p:extLst>
      <p:ext uri="{BB962C8B-B14F-4D97-AF65-F5344CB8AC3E}">
        <p14:creationId xmlns:p14="http://schemas.microsoft.com/office/powerpoint/2010/main" val="1990741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26FEED30-C7D4-4AF0-8A73-C6FC74CF1148}" type="slidenum">
              <a:rPr lang="nl-NL" altLang="nl-NL"/>
              <a:pPr>
                <a:defRPr/>
              </a:pPr>
              <a:t>‹nr.›</a:t>
            </a:fld>
            <a:endParaRPr lang="nl-NL" altLang="nl-NL"/>
          </a:p>
        </p:txBody>
      </p:sp>
    </p:spTree>
    <p:extLst>
      <p:ext uri="{BB962C8B-B14F-4D97-AF65-F5344CB8AC3E}">
        <p14:creationId xmlns:p14="http://schemas.microsoft.com/office/powerpoint/2010/main" val="2827569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5BD3D64A-9E3F-4FFE-9086-B15D4F267380}" type="slidenum">
              <a:rPr lang="nl-NL" altLang="nl-NL"/>
              <a:pPr/>
              <a:t>‹nr.›</a:t>
            </a:fld>
            <a:endParaRPr lang="nl-NL" altLang="nl-NL"/>
          </a:p>
        </p:txBody>
      </p:sp>
    </p:spTree>
    <p:extLst>
      <p:ext uri="{BB962C8B-B14F-4D97-AF65-F5344CB8AC3E}">
        <p14:creationId xmlns:p14="http://schemas.microsoft.com/office/powerpoint/2010/main" val="3934400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18FBC93F-62C1-4D42-BB92-4276173010BC}" type="slidenum">
              <a:rPr lang="nl-NL" altLang="nl-NL"/>
              <a:pPr/>
              <a:t>‹nr.›</a:t>
            </a:fld>
            <a:endParaRPr lang="nl-NL" altLang="nl-NL"/>
          </a:p>
        </p:txBody>
      </p:sp>
    </p:spTree>
    <p:extLst>
      <p:ext uri="{BB962C8B-B14F-4D97-AF65-F5344CB8AC3E}">
        <p14:creationId xmlns:p14="http://schemas.microsoft.com/office/powerpoint/2010/main" val="4258321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917C1F32-E678-4470-AAC8-5C5268B930C5}" type="slidenum">
              <a:rPr lang="nl-NL" altLang="nl-NL"/>
              <a:pPr/>
              <a:t>‹nr.›</a:t>
            </a:fld>
            <a:endParaRPr lang="nl-NL" altLang="nl-NL"/>
          </a:p>
        </p:txBody>
      </p:sp>
    </p:spTree>
    <p:extLst>
      <p:ext uri="{BB962C8B-B14F-4D97-AF65-F5344CB8AC3E}">
        <p14:creationId xmlns:p14="http://schemas.microsoft.com/office/powerpoint/2010/main" val="3445508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7BB18602-60DB-45AA-8E2B-F4930C292A9C}"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EA4C5-AFDC-4291-8FD4-D6284F253806}" type="slidenum">
              <a:rPr lang="en-US" smtClean="0"/>
              <a:t>‹nr.›</a:t>
            </a:fld>
            <a:endParaRPr lang="en-US"/>
          </a:p>
        </p:txBody>
      </p:sp>
    </p:spTree>
    <p:extLst>
      <p:ext uri="{BB962C8B-B14F-4D97-AF65-F5344CB8AC3E}">
        <p14:creationId xmlns:p14="http://schemas.microsoft.com/office/powerpoint/2010/main" val="3075337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855DC8AA-9879-43FB-8D86-417FBE19BAB1}" type="slidenum">
              <a:rPr lang="nl-NL" altLang="nl-NL"/>
              <a:pPr/>
              <a:t>‹nr.›</a:t>
            </a:fld>
            <a:endParaRPr lang="nl-NL" altLang="nl-NL"/>
          </a:p>
        </p:txBody>
      </p:sp>
    </p:spTree>
    <p:extLst>
      <p:ext uri="{BB962C8B-B14F-4D97-AF65-F5344CB8AC3E}">
        <p14:creationId xmlns:p14="http://schemas.microsoft.com/office/powerpoint/2010/main" val="2349572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fld id="{0F591929-221B-472D-B521-7DA2D0BFB49C}" type="slidenum">
              <a:rPr lang="nl-NL" altLang="nl-NL"/>
              <a:pPr/>
              <a:t>‹nr.›</a:t>
            </a:fld>
            <a:endParaRPr lang="nl-NL" altLang="nl-NL"/>
          </a:p>
        </p:txBody>
      </p:sp>
    </p:spTree>
    <p:extLst>
      <p:ext uri="{BB962C8B-B14F-4D97-AF65-F5344CB8AC3E}">
        <p14:creationId xmlns:p14="http://schemas.microsoft.com/office/powerpoint/2010/main" val="2405224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fld id="{678126BC-DADF-4E27-9B6C-BA040A706BA8}" type="slidenum">
              <a:rPr lang="nl-NL" altLang="nl-NL"/>
              <a:pPr/>
              <a:t>‹nr.›</a:t>
            </a:fld>
            <a:endParaRPr lang="nl-NL" altLang="nl-NL"/>
          </a:p>
        </p:txBody>
      </p:sp>
    </p:spTree>
    <p:extLst>
      <p:ext uri="{BB962C8B-B14F-4D97-AF65-F5344CB8AC3E}">
        <p14:creationId xmlns:p14="http://schemas.microsoft.com/office/powerpoint/2010/main" val="2297683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fld id="{EB0C5969-53AF-4E1D-9E38-E541866BB635}" type="slidenum">
              <a:rPr lang="nl-NL" altLang="nl-NL"/>
              <a:pPr/>
              <a:t>‹nr.›</a:t>
            </a:fld>
            <a:endParaRPr lang="nl-NL" altLang="nl-NL"/>
          </a:p>
        </p:txBody>
      </p:sp>
    </p:spTree>
    <p:extLst>
      <p:ext uri="{BB962C8B-B14F-4D97-AF65-F5344CB8AC3E}">
        <p14:creationId xmlns:p14="http://schemas.microsoft.com/office/powerpoint/2010/main" val="3150191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07E84387-0F12-47DB-B272-763A54990DA9}" type="slidenum">
              <a:rPr lang="nl-NL" altLang="nl-NL"/>
              <a:pPr/>
              <a:t>‹nr.›</a:t>
            </a:fld>
            <a:endParaRPr lang="nl-NL" altLang="nl-NL"/>
          </a:p>
        </p:txBody>
      </p:sp>
    </p:spTree>
    <p:extLst>
      <p:ext uri="{BB962C8B-B14F-4D97-AF65-F5344CB8AC3E}">
        <p14:creationId xmlns:p14="http://schemas.microsoft.com/office/powerpoint/2010/main" val="2304765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B7A78DE6-B825-41B0-8312-E844B9EAB0A5}" type="slidenum">
              <a:rPr lang="nl-NL" altLang="nl-NL"/>
              <a:pPr/>
              <a:t>‹nr.›</a:t>
            </a:fld>
            <a:endParaRPr lang="nl-NL" altLang="nl-NL"/>
          </a:p>
        </p:txBody>
      </p:sp>
    </p:spTree>
    <p:extLst>
      <p:ext uri="{BB962C8B-B14F-4D97-AF65-F5344CB8AC3E}">
        <p14:creationId xmlns:p14="http://schemas.microsoft.com/office/powerpoint/2010/main" val="1052457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EE08EBF5-844F-4AF2-BC4A-AA49C85CFA4D}" type="slidenum">
              <a:rPr lang="nl-NL" altLang="nl-NL"/>
              <a:pPr/>
              <a:t>‹nr.›</a:t>
            </a:fld>
            <a:endParaRPr lang="nl-NL" altLang="nl-NL"/>
          </a:p>
        </p:txBody>
      </p:sp>
    </p:spTree>
    <p:extLst>
      <p:ext uri="{BB962C8B-B14F-4D97-AF65-F5344CB8AC3E}">
        <p14:creationId xmlns:p14="http://schemas.microsoft.com/office/powerpoint/2010/main" val="1685811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D06A2539-BA0B-47E7-805E-34129D1BAC10}" type="slidenum">
              <a:rPr lang="nl-NL" altLang="nl-NL"/>
              <a:pPr/>
              <a:t>‹nr.›</a:t>
            </a:fld>
            <a:endParaRPr lang="nl-NL" altLang="nl-NL"/>
          </a:p>
        </p:txBody>
      </p:sp>
    </p:spTree>
    <p:extLst>
      <p:ext uri="{BB962C8B-B14F-4D97-AF65-F5344CB8AC3E}">
        <p14:creationId xmlns:p14="http://schemas.microsoft.com/office/powerpoint/2010/main" val="1525106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A333025-1336-450F-BC15-979393525B5F}" type="slidenum">
              <a:rPr lang="nl-NL" altLang="nl-NL"/>
              <a:pPr>
                <a:defRPr/>
              </a:pPr>
              <a:t>‹nr.›</a:t>
            </a:fld>
            <a:endParaRPr lang="nl-NL" altLang="nl-NL"/>
          </a:p>
        </p:txBody>
      </p:sp>
    </p:spTree>
    <p:extLst>
      <p:ext uri="{BB962C8B-B14F-4D97-AF65-F5344CB8AC3E}">
        <p14:creationId xmlns:p14="http://schemas.microsoft.com/office/powerpoint/2010/main" val="3181218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91427A5-971E-4A18-A541-92DE90E692DA}" type="slidenum">
              <a:rPr lang="nl-NL" altLang="nl-NL"/>
              <a:pPr>
                <a:defRPr/>
              </a:pPr>
              <a:t>‹nr.›</a:t>
            </a:fld>
            <a:endParaRPr lang="nl-NL" altLang="nl-NL"/>
          </a:p>
        </p:txBody>
      </p:sp>
    </p:spTree>
    <p:extLst>
      <p:ext uri="{BB962C8B-B14F-4D97-AF65-F5344CB8AC3E}">
        <p14:creationId xmlns:p14="http://schemas.microsoft.com/office/powerpoint/2010/main" val="2416452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7BB18602-60DB-45AA-8E2B-F4930C292A9C}"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EA4C5-AFDC-4291-8FD4-D6284F253806}" type="slidenum">
              <a:rPr lang="en-US" smtClean="0"/>
              <a:t>‹nr.›</a:t>
            </a:fld>
            <a:endParaRPr lang="en-US"/>
          </a:p>
        </p:txBody>
      </p:sp>
    </p:spTree>
    <p:extLst>
      <p:ext uri="{BB962C8B-B14F-4D97-AF65-F5344CB8AC3E}">
        <p14:creationId xmlns:p14="http://schemas.microsoft.com/office/powerpoint/2010/main" val="4081648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A9DC5E40-9DF3-4A8C-9D84-05C09E33B692}" type="slidenum">
              <a:rPr lang="nl-NL" altLang="nl-NL"/>
              <a:pPr>
                <a:defRPr/>
              </a:pPr>
              <a:t>‹nr.›</a:t>
            </a:fld>
            <a:endParaRPr lang="nl-NL" altLang="nl-NL"/>
          </a:p>
        </p:txBody>
      </p:sp>
    </p:spTree>
    <p:extLst>
      <p:ext uri="{BB962C8B-B14F-4D97-AF65-F5344CB8AC3E}">
        <p14:creationId xmlns:p14="http://schemas.microsoft.com/office/powerpoint/2010/main" val="2490734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6DC3FBE9-1EB9-475A-8AF0-437483C4DFE4}" type="slidenum">
              <a:rPr lang="nl-NL" altLang="nl-NL"/>
              <a:pPr>
                <a:defRPr/>
              </a:pPr>
              <a:t>‹nr.›</a:t>
            </a:fld>
            <a:endParaRPr lang="nl-NL" altLang="nl-NL"/>
          </a:p>
        </p:txBody>
      </p:sp>
    </p:spTree>
    <p:extLst>
      <p:ext uri="{BB962C8B-B14F-4D97-AF65-F5344CB8AC3E}">
        <p14:creationId xmlns:p14="http://schemas.microsoft.com/office/powerpoint/2010/main" val="2989792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3F8FA1B8-E2FA-4AB3-933B-9BE5A61AAC4D}" type="slidenum">
              <a:rPr lang="nl-NL" altLang="nl-NL"/>
              <a:pPr>
                <a:defRPr/>
              </a:pPr>
              <a:t>‹nr.›</a:t>
            </a:fld>
            <a:endParaRPr lang="nl-NL" altLang="nl-NL"/>
          </a:p>
        </p:txBody>
      </p:sp>
    </p:spTree>
    <p:extLst>
      <p:ext uri="{BB962C8B-B14F-4D97-AF65-F5344CB8AC3E}">
        <p14:creationId xmlns:p14="http://schemas.microsoft.com/office/powerpoint/2010/main" val="675311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9D1741E8-0B21-4612-839B-C37747E94274}" type="slidenum">
              <a:rPr lang="nl-NL" altLang="nl-NL"/>
              <a:pPr>
                <a:defRPr/>
              </a:pPr>
              <a:t>‹nr.›</a:t>
            </a:fld>
            <a:endParaRPr lang="nl-NL" altLang="nl-NL"/>
          </a:p>
        </p:txBody>
      </p:sp>
    </p:spTree>
    <p:extLst>
      <p:ext uri="{BB962C8B-B14F-4D97-AF65-F5344CB8AC3E}">
        <p14:creationId xmlns:p14="http://schemas.microsoft.com/office/powerpoint/2010/main" val="2316202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961DC110-04A0-4066-97B1-62164C0ADD71}" type="slidenum">
              <a:rPr lang="nl-NL" altLang="nl-NL"/>
              <a:pPr>
                <a:defRPr/>
              </a:pPr>
              <a:t>‹nr.›</a:t>
            </a:fld>
            <a:endParaRPr lang="nl-NL" altLang="nl-NL"/>
          </a:p>
        </p:txBody>
      </p:sp>
    </p:spTree>
    <p:extLst>
      <p:ext uri="{BB962C8B-B14F-4D97-AF65-F5344CB8AC3E}">
        <p14:creationId xmlns:p14="http://schemas.microsoft.com/office/powerpoint/2010/main" val="3795380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7893DC6-2F8C-4738-8EBC-C79978160F6D}" type="slidenum">
              <a:rPr lang="nl-NL" altLang="nl-NL"/>
              <a:pPr>
                <a:defRPr/>
              </a:pPr>
              <a:t>‹nr.›</a:t>
            </a:fld>
            <a:endParaRPr lang="nl-NL" altLang="nl-NL"/>
          </a:p>
        </p:txBody>
      </p:sp>
    </p:spTree>
    <p:extLst>
      <p:ext uri="{BB962C8B-B14F-4D97-AF65-F5344CB8AC3E}">
        <p14:creationId xmlns:p14="http://schemas.microsoft.com/office/powerpoint/2010/main" val="3326345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39175FF-F7E5-45E2-812F-3319F32FC6B3}" type="slidenum">
              <a:rPr lang="nl-NL" altLang="nl-NL"/>
              <a:pPr>
                <a:defRPr/>
              </a:pPr>
              <a:t>‹nr.›</a:t>
            </a:fld>
            <a:endParaRPr lang="nl-NL" altLang="nl-NL"/>
          </a:p>
        </p:txBody>
      </p:sp>
    </p:spTree>
    <p:extLst>
      <p:ext uri="{BB962C8B-B14F-4D97-AF65-F5344CB8AC3E}">
        <p14:creationId xmlns:p14="http://schemas.microsoft.com/office/powerpoint/2010/main" val="1657703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00FEFBD-31CE-43F9-AA4E-1D02B95C8016}" type="slidenum">
              <a:rPr lang="nl-NL" altLang="nl-NL"/>
              <a:pPr>
                <a:defRPr/>
              </a:pPr>
              <a:t>‹nr.›</a:t>
            </a:fld>
            <a:endParaRPr lang="nl-NL" altLang="nl-NL"/>
          </a:p>
        </p:txBody>
      </p:sp>
    </p:spTree>
    <p:extLst>
      <p:ext uri="{BB962C8B-B14F-4D97-AF65-F5344CB8AC3E}">
        <p14:creationId xmlns:p14="http://schemas.microsoft.com/office/powerpoint/2010/main" val="2529931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2CB88F3-C54F-4553-B459-CD13B98A923B}" type="slidenum">
              <a:rPr lang="nl-NL" altLang="nl-NL"/>
              <a:pPr>
                <a:defRPr/>
              </a:pPr>
              <a:t>‹nr.›</a:t>
            </a:fld>
            <a:endParaRPr lang="nl-NL" altLang="nl-NL"/>
          </a:p>
        </p:txBody>
      </p:sp>
    </p:spTree>
    <p:extLst>
      <p:ext uri="{BB962C8B-B14F-4D97-AF65-F5344CB8AC3E}">
        <p14:creationId xmlns:p14="http://schemas.microsoft.com/office/powerpoint/2010/main" val="3170549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pPr>
              <a:defRPr/>
            </a:pPr>
            <a:endParaRPr lang="en-US"/>
          </a:p>
        </p:txBody>
      </p:sp>
      <p:sp>
        <p:nvSpPr>
          <p:cNvPr id="6" name="Tijdelijke aanduiding voor voettekst 5"/>
          <p:cNvSpPr>
            <a:spLocks noGrp="1"/>
          </p:cNvSpPr>
          <p:nvPr>
            <p:ph type="ftr" sz="quarter" idx="11"/>
          </p:nvPr>
        </p:nvSpPr>
        <p:spPr/>
        <p:txBody>
          <a:bodyPr/>
          <a:lstStyle>
            <a:lvl1pPr>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vl1pPr>
          </a:lstStyle>
          <a:p>
            <a:pPr>
              <a:defRPr/>
            </a:pPr>
            <a:fld id="{B1F607AC-1513-4FEF-B2CD-B43EE20DA984}" type="slidenum">
              <a:rPr lang="en-US" altLang="nl-NL"/>
              <a:pPr>
                <a:defRPr/>
              </a:pPr>
              <a:t>‹nr.›</a:t>
            </a:fld>
            <a:endParaRPr lang="en-US" altLang="nl-NL"/>
          </a:p>
        </p:txBody>
      </p:sp>
    </p:spTree>
    <p:extLst>
      <p:ext uri="{BB962C8B-B14F-4D97-AF65-F5344CB8AC3E}">
        <p14:creationId xmlns:p14="http://schemas.microsoft.com/office/powerpoint/2010/main" val="3248904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1.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1.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6.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theme" Target="../theme/theme8.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18602-60DB-45AA-8E2B-F4930C292A9C}" type="datetimeFigureOut">
              <a:rPr lang="en-US" smtClean="0"/>
              <a:t>1/17/2017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EA4C5-AFDC-4291-8FD4-D6284F253806}" type="slidenum">
              <a:rPr lang="en-US" smtClean="0"/>
              <a:t>‹nr.›</a:t>
            </a:fld>
            <a:endParaRPr lang="en-US"/>
          </a:p>
        </p:txBody>
      </p:sp>
    </p:spTree>
    <p:extLst>
      <p:ext uri="{BB962C8B-B14F-4D97-AF65-F5344CB8AC3E}">
        <p14:creationId xmlns:p14="http://schemas.microsoft.com/office/powerpoint/2010/main" val="2992659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B2BF3E-753C-401E-8291-50E84EDE1744}"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40656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F360AD-52E0-4440-95BF-A214F0AC89FD}"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478007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C2D5B7AD-2686-4E76-B838-90C5F3D277F5}" type="slidenum">
              <a:rPr lang="nl-NL" altLang="nl-NL"/>
              <a:pPr fontAlgn="base">
                <a:spcBef>
                  <a:spcPct val="0"/>
                </a:spcBef>
                <a:spcAft>
                  <a:spcPct val="0"/>
                </a:spcAft>
                <a:defRPr/>
              </a:pPr>
              <a:t>‹nr.›</a:t>
            </a:fld>
            <a:endParaRPr lang="nl-NL" altLang="nl-NL"/>
          </a:p>
        </p:txBody>
      </p:sp>
    </p:spTree>
    <p:extLst>
      <p:ext uri="{BB962C8B-B14F-4D97-AF65-F5344CB8AC3E}">
        <p14:creationId xmlns:p14="http://schemas.microsoft.com/office/powerpoint/2010/main" val="31154016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eaLnBrk="0" hangingPunct="0">
              <a:defRPr sz="1200">
                <a:solidFill>
                  <a:prstClr val="black">
                    <a:tint val="75000"/>
                  </a:prstClr>
                </a:solidFill>
              </a:defRPr>
            </a:lvl1pPr>
          </a:lstStyle>
          <a:p>
            <a:pPr>
              <a:defRPr/>
            </a:pPr>
            <a:fld id="{09A3D087-A6C4-41BF-925F-8B81E1454711}" type="slidenum">
              <a:rPr lang="en-US"/>
              <a:pPr>
                <a:defRPr/>
              </a:pPr>
              <a:t>‹nr.›</a:t>
            </a:fld>
            <a:endParaRPr lang="en-US"/>
          </a:p>
        </p:txBody>
      </p:sp>
    </p:spTree>
    <p:extLst>
      <p:ext uri="{BB962C8B-B14F-4D97-AF65-F5344CB8AC3E}">
        <p14:creationId xmlns:p14="http://schemas.microsoft.com/office/powerpoint/2010/main" val="266492594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ctr" defTabSz="457200" rtl="0" eaLnBrk="0" fontAlgn="base" hangingPunct="0">
        <a:spcBef>
          <a:spcPct val="0"/>
        </a:spcBef>
        <a:spcAft>
          <a:spcPct val="0"/>
        </a:spcAft>
        <a:defRPr sz="4800" b="1" kern="1200">
          <a:solidFill>
            <a:srgbClr val="254061"/>
          </a:solidFill>
          <a:latin typeface="Goudy Old Style"/>
          <a:ea typeface="MS PGothic" panose="020B0600070205080204" pitchFamily="34" charset="-128"/>
          <a:cs typeface="Goudy Old Style"/>
        </a:defRPr>
      </a:lvl1pPr>
      <a:lvl2pPr algn="ctr" defTabSz="457200" rtl="0" eaLnBrk="0" fontAlgn="base" hangingPunct="0">
        <a:spcBef>
          <a:spcPct val="0"/>
        </a:spcBef>
        <a:spcAft>
          <a:spcPct val="0"/>
        </a:spcAft>
        <a:defRPr sz="4800" b="1">
          <a:solidFill>
            <a:srgbClr val="254061"/>
          </a:solidFill>
          <a:latin typeface="Goudy Old Style" charset="0"/>
          <a:ea typeface="MS PGothic" panose="020B0600070205080204" pitchFamily="34" charset="-128"/>
          <a:cs typeface="Goudy Old Style" pitchFamily="18" charset="0"/>
        </a:defRPr>
      </a:lvl2pPr>
      <a:lvl3pPr algn="ctr" defTabSz="457200" rtl="0" eaLnBrk="0" fontAlgn="base" hangingPunct="0">
        <a:spcBef>
          <a:spcPct val="0"/>
        </a:spcBef>
        <a:spcAft>
          <a:spcPct val="0"/>
        </a:spcAft>
        <a:defRPr sz="4800" b="1">
          <a:solidFill>
            <a:srgbClr val="254061"/>
          </a:solidFill>
          <a:latin typeface="Goudy Old Style" charset="0"/>
          <a:ea typeface="MS PGothic" panose="020B0600070205080204" pitchFamily="34" charset="-128"/>
          <a:cs typeface="Goudy Old Style" pitchFamily="18" charset="0"/>
        </a:defRPr>
      </a:lvl3pPr>
      <a:lvl4pPr algn="ctr" defTabSz="457200" rtl="0" eaLnBrk="0" fontAlgn="base" hangingPunct="0">
        <a:spcBef>
          <a:spcPct val="0"/>
        </a:spcBef>
        <a:spcAft>
          <a:spcPct val="0"/>
        </a:spcAft>
        <a:defRPr sz="4800" b="1">
          <a:solidFill>
            <a:srgbClr val="254061"/>
          </a:solidFill>
          <a:latin typeface="Goudy Old Style" charset="0"/>
          <a:ea typeface="MS PGothic" panose="020B0600070205080204" pitchFamily="34" charset="-128"/>
          <a:cs typeface="Goudy Old Style" pitchFamily="18" charset="0"/>
        </a:defRPr>
      </a:lvl4pPr>
      <a:lvl5pPr algn="ctr" defTabSz="457200" rtl="0" eaLnBrk="0" fontAlgn="base" hangingPunct="0">
        <a:spcBef>
          <a:spcPct val="0"/>
        </a:spcBef>
        <a:spcAft>
          <a:spcPct val="0"/>
        </a:spcAft>
        <a:defRPr sz="4800" b="1">
          <a:solidFill>
            <a:srgbClr val="254061"/>
          </a:solidFill>
          <a:latin typeface="Goudy Old Style" charset="0"/>
          <a:ea typeface="MS PGothic" panose="020B0600070205080204" pitchFamily="34" charset="-128"/>
          <a:cs typeface="Goudy Old Style" pitchFamily="18" charset="0"/>
        </a:defRPr>
      </a:lvl5pPr>
      <a:lvl6pPr marL="457200" algn="ctr" defTabSz="457200" rtl="0" fontAlgn="base">
        <a:spcBef>
          <a:spcPct val="0"/>
        </a:spcBef>
        <a:spcAft>
          <a:spcPct val="0"/>
        </a:spcAft>
        <a:defRPr sz="4800" b="1">
          <a:solidFill>
            <a:srgbClr val="254061"/>
          </a:solidFill>
          <a:latin typeface="Goudy Old Style" charset="0"/>
          <a:ea typeface="ＭＳ Ｐゴシック" charset="0"/>
        </a:defRPr>
      </a:lvl6pPr>
      <a:lvl7pPr marL="914400" algn="ctr" defTabSz="457200" rtl="0" fontAlgn="base">
        <a:spcBef>
          <a:spcPct val="0"/>
        </a:spcBef>
        <a:spcAft>
          <a:spcPct val="0"/>
        </a:spcAft>
        <a:defRPr sz="4800" b="1">
          <a:solidFill>
            <a:srgbClr val="254061"/>
          </a:solidFill>
          <a:latin typeface="Goudy Old Style" charset="0"/>
          <a:ea typeface="ＭＳ Ｐゴシック" charset="0"/>
        </a:defRPr>
      </a:lvl7pPr>
      <a:lvl8pPr marL="1371600" algn="ctr" defTabSz="457200" rtl="0" fontAlgn="base">
        <a:spcBef>
          <a:spcPct val="0"/>
        </a:spcBef>
        <a:spcAft>
          <a:spcPct val="0"/>
        </a:spcAft>
        <a:defRPr sz="4800" b="1">
          <a:solidFill>
            <a:srgbClr val="254061"/>
          </a:solidFill>
          <a:latin typeface="Goudy Old Style" charset="0"/>
          <a:ea typeface="ＭＳ Ｐゴシック" charset="0"/>
        </a:defRPr>
      </a:lvl8pPr>
      <a:lvl9pPr marL="1828800" algn="ctr" defTabSz="457200" rtl="0" fontAlgn="base">
        <a:spcBef>
          <a:spcPct val="0"/>
        </a:spcBef>
        <a:spcAft>
          <a:spcPct val="0"/>
        </a:spcAft>
        <a:defRPr sz="4800" b="1">
          <a:solidFill>
            <a:srgbClr val="254061"/>
          </a:solidFill>
          <a:latin typeface="Goudy Old Styl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Optima"/>
          <a:ea typeface="MS PGothic" panose="020B0600070205080204" pitchFamily="34" charset="-128"/>
          <a:cs typeface="Optim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Optima"/>
          <a:ea typeface="MS PGothic" panose="020B0600070205080204" pitchFamily="34" charset="-128"/>
          <a:cs typeface="Optim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Optima"/>
          <a:ea typeface="MS PGothic" panose="020B0600070205080204" pitchFamily="34" charset="-128"/>
          <a:cs typeface="Optim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Optima"/>
          <a:ea typeface="MS PGothic" panose="020B0600070205080204" pitchFamily="34" charset="-128"/>
          <a:cs typeface="Optim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Optima"/>
          <a:ea typeface="MS PGothic" panose="020B0600070205080204" pitchFamily="34" charset="-128"/>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fontAlgn="base">
              <a:spcBef>
                <a:spcPct val="0"/>
              </a:spcBef>
              <a:spcAft>
                <a:spcPct val="0"/>
              </a:spcAft>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fontAlgn="base">
              <a:spcBef>
                <a:spcPct val="0"/>
              </a:spcBef>
              <a:spcAft>
                <a:spcPct val="0"/>
              </a:spcAft>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92B2C336-BCCE-4021-B621-DDCC419CD5E8}" type="slidenum">
              <a:rPr lang="nl-NL" altLang="nl-NL"/>
              <a:pPr fontAlgn="base">
                <a:spcBef>
                  <a:spcPct val="0"/>
                </a:spcBef>
                <a:spcAft>
                  <a:spcPct val="0"/>
                </a:spcAft>
                <a:defRPr/>
              </a:pPr>
              <a:t>‹nr.›</a:t>
            </a:fld>
            <a:endParaRPr lang="nl-NL" altLang="nl-NL"/>
          </a:p>
        </p:txBody>
      </p:sp>
    </p:spTree>
    <p:extLst>
      <p:ext uri="{BB962C8B-B14F-4D97-AF65-F5344CB8AC3E}">
        <p14:creationId xmlns:p14="http://schemas.microsoft.com/office/powerpoint/2010/main" val="180111578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00"/>
            </a:gs>
            <a:gs pos="64999">
              <a:srgbClr val="F0EBD5"/>
            </a:gs>
            <a:gs pos="100000">
              <a:srgbClr val="D1C39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6510B2-86E3-4C27-B9CE-10D4E3E9AE3C}" type="slidenum">
              <a:rPr lang="nl-NL" altLang="nl-NL"/>
              <a:pPr/>
              <a:t>‹nr.›</a:t>
            </a:fld>
            <a:endParaRPr lang="nl-NL" altLang="nl-NL"/>
          </a:p>
        </p:txBody>
      </p:sp>
    </p:spTree>
    <p:extLst>
      <p:ext uri="{BB962C8B-B14F-4D97-AF65-F5344CB8AC3E}">
        <p14:creationId xmlns:p14="http://schemas.microsoft.com/office/powerpoint/2010/main" val="37974555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00"/>
            </a:gs>
            <a:gs pos="64999">
              <a:srgbClr val="F0EBD5"/>
            </a:gs>
            <a:gs pos="100000">
              <a:srgbClr val="D1C39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77AB3B6-DD6C-462B-BC48-6AE3C79F2E58}" type="slidenum">
              <a:rPr lang="nl-NL" altLang="nl-NL"/>
              <a:pPr>
                <a:defRPr/>
              </a:pPr>
              <a:t>‹nr.›</a:t>
            </a:fld>
            <a:endParaRPr lang="nl-NL" altLang="nl-NL"/>
          </a:p>
        </p:txBody>
      </p:sp>
    </p:spTree>
    <p:extLst>
      <p:ext uri="{BB962C8B-B14F-4D97-AF65-F5344CB8AC3E}">
        <p14:creationId xmlns:p14="http://schemas.microsoft.com/office/powerpoint/2010/main" val="47852979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1ACE004-C888-415A-BB3B-C3C4E33EABBC}" type="slidenum">
              <a:rPr lang="nl-NL" altLang="nl-NL"/>
              <a:pPr>
                <a:defRPr/>
              </a:pPr>
              <a:t>‹nr.›</a:t>
            </a:fld>
            <a:endParaRPr lang="nl-NL" altLang="nl-NL"/>
          </a:p>
        </p:txBody>
      </p:sp>
    </p:spTree>
    <p:extLst>
      <p:ext uri="{BB962C8B-B14F-4D97-AF65-F5344CB8AC3E}">
        <p14:creationId xmlns:p14="http://schemas.microsoft.com/office/powerpoint/2010/main" val="2901614505"/>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8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6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386347"/>
            <a:ext cx="7772400" cy="2507227"/>
          </a:xfrm>
        </p:spPr>
        <p:txBody>
          <a:bodyPr>
            <a:normAutofit fontScale="90000"/>
          </a:bodyPr>
          <a:lstStyle/>
          <a:p>
            <a:br>
              <a:rPr lang="nl-NL" dirty="0">
                <a:latin typeface="+mn-lt"/>
              </a:rPr>
            </a:br>
            <a:br>
              <a:rPr lang="nl-NL" dirty="0">
                <a:latin typeface="+mn-lt"/>
              </a:rPr>
            </a:br>
            <a:r>
              <a:rPr lang="nl-NL" dirty="0">
                <a:latin typeface="+mn-lt"/>
              </a:rPr>
              <a:t>DE TEKST CENTRAAL</a:t>
            </a:r>
            <a:br>
              <a:rPr lang="nl-NL" dirty="0">
                <a:latin typeface="+mn-lt"/>
              </a:rPr>
            </a:br>
            <a:r>
              <a:rPr lang="nl-NL" sz="4900" dirty="0">
                <a:latin typeface="+mn-lt"/>
              </a:rPr>
              <a:t>De opkomst van close reading nader bekeken</a:t>
            </a:r>
            <a:endParaRPr lang="en-US" sz="4900" dirty="0">
              <a:latin typeface="+mn-lt"/>
            </a:endParaRPr>
          </a:p>
        </p:txBody>
      </p:sp>
      <p:sp>
        <p:nvSpPr>
          <p:cNvPr id="3" name="Ondertitel 2"/>
          <p:cNvSpPr>
            <a:spLocks noGrp="1"/>
          </p:cNvSpPr>
          <p:nvPr>
            <p:ph type="subTitle" idx="1"/>
          </p:nvPr>
        </p:nvSpPr>
        <p:spPr>
          <a:xfrm>
            <a:off x="1143000" y="4711336"/>
            <a:ext cx="6858000" cy="2055224"/>
          </a:xfrm>
        </p:spPr>
        <p:txBody>
          <a:bodyPr>
            <a:normAutofit fontScale="92500" lnSpcReduction="10000"/>
          </a:bodyPr>
          <a:lstStyle/>
          <a:p>
            <a:r>
              <a:rPr lang="nl-NL" dirty="0"/>
              <a:t>Dr. Kees Vernooy</a:t>
            </a:r>
          </a:p>
          <a:p>
            <a:r>
              <a:rPr lang="nl-NL" dirty="0"/>
              <a:t>Lector emeritus Effectief taal- en leesonderwijs</a:t>
            </a:r>
          </a:p>
          <a:p>
            <a:r>
              <a:rPr lang="nl-NL" dirty="0"/>
              <a:t>Expertisebureau Effectief onderwijs</a:t>
            </a:r>
          </a:p>
          <a:p>
            <a:r>
              <a:rPr lang="nl-NL" dirty="0"/>
              <a:t>Amstelveen</a:t>
            </a:r>
          </a:p>
          <a:p>
            <a:r>
              <a:rPr lang="nl-NL" dirty="0"/>
              <a:t>21 januari 2017</a:t>
            </a:r>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510" y="181589"/>
            <a:ext cx="2286000" cy="1047750"/>
          </a:xfrm>
          <a:prstGeom prst="rect">
            <a:avLst/>
          </a:prstGeom>
        </p:spPr>
      </p:pic>
    </p:spTree>
    <p:extLst>
      <p:ext uri="{BB962C8B-B14F-4D97-AF65-F5344CB8AC3E}">
        <p14:creationId xmlns:p14="http://schemas.microsoft.com/office/powerpoint/2010/main" val="1373020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23850" y="981075"/>
            <a:ext cx="8229600" cy="612775"/>
          </a:xfrm>
        </p:spPr>
        <p:txBody>
          <a:bodyPr>
            <a:normAutofit fontScale="90000"/>
          </a:bodyPr>
          <a:lstStyle/>
          <a:p>
            <a:pPr>
              <a:defRPr/>
            </a:pPr>
            <a:r>
              <a:rPr lang="en-US" dirty="0" err="1"/>
              <a:t>Niveaus</a:t>
            </a:r>
            <a:r>
              <a:rPr lang="en-US" dirty="0"/>
              <a:t> van </a:t>
            </a:r>
            <a:r>
              <a:rPr lang="en-US" dirty="0" err="1"/>
              <a:t>begrijpend</a:t>
            </a:r>
            <a:r>
              <a:rPr lang="en-US" dirty="0"/>
              <a:t> </a:t>
            </a:r>
            <a:r>
              <a:rPr lang="en-US" dirty="0" err="1"/>
              <a:t>lezen</a:t>
            </a:r>
            <a:r>
              <a:rPr lang="en-US" dirty="0"/>
              <a:t>/</a:t>
            </a:r>
            <a:r>
              <a:rPr lang="en-US" dirty="0" err="1"/>
              <a:t>niveaus</a:t>
            </a:r>
            <a:r>
              <a:rPr lang="en-US" dirty="0"/>
              <a:t> van </a:t>
            </a:r>
            <a:r>
              <a:rPr lang="en-US" dirty="0" err="1"/>
              <a:t>denken</a:t>
            </a:r>
            <a:r>
              <a:rPr lang="en-US" dirty="0"/>
              <a:t> over de </a:t>
            </a:r>
            <a:r>
              <a:rPr lang="en-US" dirty="0" err="1"/>
              <a:t>tekst</a:t>
            </a:r>
            <a:endParaRPr lang="en-US" dirty="0"/>
          </a:p>
        </p:txBody>
      </p:sp>
      <p:sp>
        <p:nvSpPr>
          <p:cNvPr id="148483" name="Line 3"/>
          <p:cNvSpPr>
            <a:spLocks noChangeShapeType="1"/>
          </p:cNvSpPr>
          <p:nvPr/>
        </p:nvSpPr>
        <p:spPr bwMode="auto">
          <a:xfrm>
            <a:off x="3505200" y="2514600"/>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8484" name="Line 4"/>
          <p:cNvSpPr>
            <a:spLocks noChangeShapeType="1"/>
          </p:cNvSpPr>
          <p:nvPr/>
        </p:nvSpPr>
        <p:spPr bwMode="auto">
          <a:xfrm>
            <a:off x="457200" y="2514600"/>
            <a:ext cx="30718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8485" name="Text Box 5"/>
          <p:cNvSpPr txBox="1">
            <a:spLocks noChangeArrowheads="1"/>
          </p:cNvSpPr>
          <p:nvPr/>
        </p:nvSpPr>
        <p:spPr bwMode="auto">
          <a:xfrm>
            <a:off x="533400" y="1828800"/>
            <a:ext cx="2743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nl-NL" sz="40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rPr>
              <a:t>Evaluatief</a:t>
            </a:r>
            <a:endParaRPr kumimoji="0" lang="en-US" altLang="nl-NL" sz="18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endParaRPr>
          </a:p>
        </p:txBody>
      </p:sp>
      <p:sp>
        <p:nvSpPr>
          <p:cNvPr id="148486" name="Text Box 6"/>
          <p:cNvSpPr txBox="1">
            <a:spLocks noChangeArrowheads="1"/>
          </p:cNvSpPr>
          <p:nvPr/>
        </p:nvSpPr>
        <p:spPr bwMode="auto">
          <a:xfrm>
            <a:off x="3581400" y="3260725"/>
            <a:ext cx="342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nl-NL" sz="40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rPr>
              <a:t>Afleiden</a:t>
            </a:r>
            <a:endParaRPr kumimoji="0" lang="en-US" altLang="nl-NL" sz="1800" b="0"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endParaRPr>
          </a:p>
        </p:txBody>
      </p:sp>
      <p:sp>
        <p:nvSpPr>
          <p:cNvPr id="31751" name="Text Box 7"/>
          <p:cNvSpPr txBox="1">
            <a:spLocks noChangeArrowheads="1"/>
          </p:cNvSpPr>
          <p:nvPr/>
        </p:nvSpPr>
        <p:spPr bwMode="auto">
          <a:xfrm>
            <a:off x="6400800" y="4724400"/>
            <a:ext cx="2563813" cy="70167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Arial"/>
                <a:ea typeface="+mn-ea"/>
                <a:cs typeface="+mn-cs"/>
              </a:rPr>
              <a:t>Letterlijk</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148488" name="Line 8"/>
          <p:cNvSpPr>
            <a:spLocks noChangeShapeType="1"/>
          </p:cNvSpPr>
          <p:nvPr/>
        </p:nvSpPr>
        <p:spPr bwMode="auto">
          <a:xfrm>
            <a:off x="3505200" y="3946525"/>
            <a:ext cx="28432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8489" name="Line 9"/>
          <p:cNvSpPr>
            <a:spLocks noChangeShapeType="1"/>
          </p:cNvSpPr>
          <p:nvPr/>
        </p:nvSpPr>
        <p:spPr bwMode="auto">
          <a:xfrm>
            <a:off x="6324600" y="5394325"/>
            <a:ext cx="2438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8490" name="Line 10"/>
          <p:cNvSpPr>
            <a:spLocks noChangeShapeType="1"/>
          </p:cNvSpPr>
          <p:nvPr/>
        </p:nvSpPr>
        <p:spPr bwMode="auto">
          <a:xfrm>
            <a:off x="6324600" y="3962400"/>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0059" name="Text Box 11"/>
          <p:cNvSpPr txBox="1">
            <a:spLocks noChangeArrowheads="1"/>
          </p:cNvSpPr>
          <p:nvPr/>
        </p:nvSpPr>
        <p:spPr bwMode="auto">
          <a:xfrm>
            <a:off x="5943600" y="54864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nl-NL" sz="2000" b="0" i="1"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rPr>
              <a:t>“Daar staat het”</a:t>
            </a:r>
          </a:p>
        </p:txBody>
      </p:sp>
      <p:sp>
        <p:nvSpPr>
          <p:cNvPr id="130060" name="Text Box 12"/>
          <p:cNvSpPr txBox="1">
            <a:spLocks noChangeArrowheads="1"/>
          </p:cNvSpPr>
          <p:nvPr/>
        </p:nvSpPr>
        <p:spPr bwMode="auto">
          <a:xfrm>
            <a:off x="3276600" y="4114800"/>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nl-NL"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nl-NL" sz="2000" b="0" i="1"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rPr>
              <a:t>Denk en zoek” of tussen de regels lezen</a:t>
            </a:r>
          </a:p>
        </p:txBody>
      </p:sp>
      <p:sp>
        <p:nvSpPr>
          <p:cNvPr id="130061" name="Text Box 13"/>
          <p:cNvSpPr txBox="1">
            <a:spLocks noChangeArrowheads="1"/>
          </p:cNvSpPr>
          <p:nvPr/>
        </p:nvSpPr>
        <p:spPr bwMode="auto">
          <a:xfrm>
            <a:off x="245807" y="2431026"/>
            <a:ext cx="327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nl-NL"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altLang="nl-NL" sz="2000" b="0" i="1" u="none" strike="noStrike" kern="1200" cap="none" spc="0" normalizeH="0" baseline="0" noProof="0" dirty="0" err="1">
                <a:ln>
                  <a:noFill/>
                </a:ln>
                <a:solidFill>
                  <a:srgbClr val="000000"/>
                </a:solidFill>
                <a:effectLst/>
                <a:uLnTx/>
                <a:uFillTx/>
                <a:latin typeface="Tahoma" panose="020B0604030504040204" pitchFamily="34" charset="0"/>
                <a:ea typeface="+mn-ea"/>
                <a:cs typeface="Tahoma" panose="020B0604030504040204" pitchFamily="34" charset="0"/>
              </a:rPr>
              <a:t>Denk</a:t>
            </a:r>
            <a:r>
              <a:rPr kumimoji="0" lang="en-US" altLang="nl-NL" sz="20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 en </a:t>
            </a:r>
            <a:r>
              <a:rPr kumimoji="0" lang="en-US" altLang="nl-NL" sz="2000" b="0" i="1" u="none" strike="noStrike" kern="1200" cap="none" spc="0" normalizeH="0" baseline="0" noProof="0" dirty="0" err="1">
                <a:ln>
                  <a:noFill/>
                </a:ln>
                <a:solidFill>
                  <a:srgbClr val="000000"/>
                </a:solidFill>
                <a:effectLst/>
                <a:uLnTx/>
                <a:uFillTx/>
                <a:latin typeface="Tahoma" panose="020B0604030504040204" pitchFamily="34" charset="0"/>
                <a:ea typeface="+mn-ea"/>
                <a:cs typeface="Tahoma" panose="020B0604030504040204" pitchFamily="34" charset="0"/>
              </a:rPr>
              <a:t>zoek</a:t>
            </a:r>
            <a:r>
              <a:rPr kumimoji="0" lang="en-US" altLang="nl-NL" sz="20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 en </a:t>
            </a:r>
            <a:r>
              <a:rPr kumimoji="0" lang="en-US" altLang="nl-NL" sz="2000" b="0" i="1" u="none" strike="noStrike" kern="1200" cap="none" spc="0" normalizeH="0" baseline="0" noProof="0" dirty="0" err="1">
                <a:ln>
                  <a:noFill/>
                </a:ln>
                <a:solidFill>
                  <a:srgbClr val="000000"/>
                </a:solidFill>
                <a:effectLst/>
                <a:uLnTx/>
                <a:uFillTx/>
                <a:latin typeface="Tahoma" panose="020B0604030504040204" pitchFamily="34" charset="0"/>
                <a:ea typeface="+mn-ea"/>
                <a:cs typeface="Tahoma" panose="020B0604030504040204" pitchFamily="34" charset="0"/>
              </a:rPr>
              <a:t>boven</a:t>
            </a:r>
            <a:r>
              <a:rPr kumimoji="0" lang="en-US" altLang="nl-NL" sz="20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 de </a:t>
            </a:r>
            <a:r>
              <a:rPr kumimoji="0" lang="en-US" altLang="nl-NL" sz="2000" b="0" i="1" u="none" strike="noStrike" kern="1200" cap="none" spc="0" normalizeH="0" baseline="0" noProof="0" dirty="0" err="1">
                <a:ln>
                  <a:noFill/>
                </a:ln>
                <a:solidFill>
                  <a:srgbClr val="000000"/>
                </a:solidFill>
                <a:effectLst/>
                <a:uLnTx/>
                <a:uFillTx/>
                <a:latin typeface="Tahoma" panose="020B0604030504040204" pitchFamily="34" charset="0"/>
                <a:ea typeface="+mn-ea"/>
                <a:cs typeface="Tahoma" panose="020B0604030504040204" pitchFamily="34" charset="0"/>
              </a:rPr>
              <a:t>tekst</a:t>
            </a:r>
            <a:r>
              <a:rPr kumimoji="0" lang="en-US" altLang="nl-NL" sz="20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 </a:t>
            </a:r>
            <a:r>
              <a:rPr kumimoji="0" lang="en-US" altLang="nl-NL" sz="2000" b="0" i="1" u="none" strike="noStrike" kern="1200" cap="none" spc="0" normalizeH="0" baseline="0" noProof="0" dirty="0" err="1">
                <a:ln>
                  <a:noFill/>
                </a:ln>
                <a:solidFill>
                  <a:srgbClr val="000000"/>
                </a:solidFill>
                <a:effectLst/>
                <a:uLnTx/>
                <a:uFillTx/>
                <a:latin typeface="Tahoma" panose="020B0604030504040204" pitchFamily="34" charset="0"/>
                <a:ea typeface="+mn-ea"/>
                <a:cs typeface="Tahoma" panose="020B0604030504040204" pitchFamily="34" charset="0"/>
              </a:rPr>
              <a:t>staan</a:t>
            </a:r>
            <a:r>
              <a:rPr kumimoji="0" lang="en-US" altLang="nl-NL" sz="20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 (</a:t>
            </a:r>
            <a:r>
              <a:rPr kumimoji="0" lang="en-US" altLang="nl-NL" sz="2000" b="0" i="1" u="none" strike="noStrike" kern="1200" cap="none" spc="0" normalizeH="0" baseline="0" noProof="0" dirty="0" err="1">
                <a:ln>
                  <a:noFill/>
                </a:ln>
                <a:solidFill>
                  <a:srgbClr val="000000"/>
                </a:solidFill>
                <a:effectLst/>
                <a:uLnTx/>
                <a:uFillTx/>
                <a:latin typeface="Tahoma" panose="020B0604030504040204" pitchFamily="34" charset="0"/>
                <a:ea typeface="+mn-ea"/>
                <a:cs typeface="Tahoma" panose="020B0604030504040204" pitchFamily="34" charset="0"/>
              </a:rPr>
              <a:t>beoordelen</a:t>
            </a:r>
            <a:r>
              <a:rPr kumimoji="0" lang="en-US" altLang="nl-NL" sz="20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a:t>
            </a:r>
            <a:endParaRPr kumimoji="0" lang="en-US" altLang="nl-NL" sz="22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nl-NL"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
        <p:nvSpPr>
          <p:cNvPr id="5" name="Rechthoek: afgeronde hoeken 4"/>
          <p:cNvSpPr/>
          <p:nvPr/>
        </p:nvSpPr>
        <p:spPr>
          <a:xfrm>
            <a:off x="1002890" y="5624052"/>
            <a:ext cx="4542504"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a:ea typeface="+mn-ea"/>
                <a:cs typeface="+mn-cs"/>
              </a:rPr>
              <a:t>Verschillend omgaan/interpreteren van teksten hangt vooral van de voorkennis af</a:t>
            </a:r>
          </a:p>
        </p:txBody>
      </p:sp>
      <p:sp>
        <p:nvSpPr>
          <p:cNvPr id="2" name="Rechthoek: afgeronde hoeken 1"/>
          <p:cNvSpPr/>
          <p:nvPr/>
        </p:nvSpPr>
        <p:spPr>
          <a:xfrm>
            <a:off x="5447071" y="1818969"/>
            <a:ext cx="3490452" cy="1258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a:p>
            <a:pPr algn="ctr"/>
            <a:r>
              <a:rPr lang="nl-NL" dirty="0" err="1">
                <a:solidFill>
                  <a:schemeClr val="tx1"/>
                </a:solidFill>
              </a:rPr>
              <a:t>Alonzo</a:t>
            </a:r>
            <a:r>
              <a:rPr lang="nl-NL" dirty="0">
                <a:solidFill>
                  <a:schemeClr val="tx1"/>
                </a:solidFill>
              </a:rPr>
              <a:t> e.a. (2009): begrijpend lezen kent lagen: letterlijk begrijpen, afleidingen maken en evalueren. </a:t>
            </a:r>
          </a:p>
          <a:p>
            <a:pPr algn="ctr"/>
            <a:endParaRPr lang="nl-NL" dirty="0"/>
          </a:p>
        </p:txBody>
      </p:sp>
    </p:spTree>
    <p:extLst>
      <p:ext uri="{BB962C8B-B14F-4D97-AF65-F5344CB8AC3E}">
        <p14:creationId xmlns:p14="http://schemas.microsoft.com/office/powerpoint/2010/main" val="2279981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0059"/>
                                        </p:tgtEl>
                                        <p:attrNameLst>
                                          <p:attrName>style.visibility</p:attrName>
                                        </p:attrNameLst>
                                      </p:cBhvr>
                                      <p:to>
                                        <p:strVal val="visible"/>
                                      </p:to>
                                    </p:set>
                                    <p:anim calcmode="lin" valueType="num">
                                      <p:cBhvr additive="base">
                                        <p:cTn id="7" dur="500" fill="hold"/>
                                        <p:tgtEl>
                                          <p:spTgt spid="130059"/>
                                        </p:tgtEl>
                                        <p:attrNameLst>
                                          <p:attrName>ppt_x</p:attrName>
                                        </p:attrNameLst>
                                      </p:cBhvr>
                                      <p:tavLst>
                                        <p:tav tm="0">
                                          <p:val>
                                            <p:strVal val="1+#ppt_w/2"/>
                                          </p:val>
                                        </p:tav>
                                        <p:tav tm="100000">
                                          <p:val>
                                            <p:strVal val="#ppt_x"/>
                                          </p:val>
                                        </p:tav>
                                      </p:tavLst>
                                    </p:anim>
                                    <p:anim calcmode="lin" valueType="num">
                                      <p:cBhvr additive="base">
                                        <p:cTn id="8" dur="500" fill="hold"/>
                                        <p:tgtEl>
                                          <p:spTgt spid="1300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60"/>
                                        </p:tgtEl>
                                        <p:attrNameLst>
                                          <p:attrName>style.visibility</p:attrName>
                                        </p:attrNameLst>
                                      </p:cBhvr>
                                      <p:to>
                                        <p:strVal val="visible"/>
                                      </p:to>
                                    </p:set>
                                    <p:anim calcmode="lin" valueType="num">
                                      <p:cBhvr additive="base">
                                        <p:cTn id="13" dur="500" fill="hold"/>
                                        <p:tgtEl>
                                          <p:spTgt spid="130060"/>
                                        </p:tgtEl>
                                        <p:attrNameLst>
                                          <p:attrName>ppt_x</p:attrName>
                                        </p:attrNameLst>
                                      </p:cBhvr>
                                      <p:tavLst>
                                        <p:tav tm="0">
                                          <p:val>
                                            <p:strVal val="#ppt_x"/>
                                          </p:val>
                                        </p:tav>
                                        <p:tav tm="100000">
                                          <p:val>
                                            <p:strVal val="#ppt_x"/>
                                          </p:val>
                                        </p:tav>
                                      </p:tavLst>
                                    </p:anim>
                                    <p:anim calcmode="lin" valueType="num">
                                      <p:cBhvr additive="base">
                                        <p:cTn id="14" dur="500" fill="hold"/>
                                        <p:tgtEl>
                                          <p:spTgt spid="13006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0061"/>
                                        </p:tgtEl>
                                        <p:attrNameLst>
                                          <p:attrName>style.visibility</p:attrName>
                                        </p:attrNameLst>
                                      </p:cBhvr>
                                      <p:to>
                                        <p:strVal val="visible"/>
                                      </p:to>
                                    </p:set>
                                    <p:anim calcmode="lin" valueType="num">
                                      <p:cBhvr additive="base">
                                        <p:cTn id="19" dur="500" fill="hold"/>
                                        <p:tgtEl>
                                          <p:spTgt spid="130061"/>
                                        </p:tgtEl>
                                        <p:attrNameLst>
                                          <p:attrName>ppt_x</p:attrName>
                                        </p:attrNameLst>
                                      </p:cBhvr>
                                      <p:tavLst>
                                        <p:tav tm="0">
                                          <p:val>
                                            <p:strVal val="0-#ppt_w/2"/>
                                          </p:val>
                                        </p:tav>
                                        <p:tav tm="100000">
                                          <p:val>
                                            <p:strVal val="#ppt_x"/>
                                          </p:val>
                                        </p:tav>
                                      </p:tavLst>
                                    </p:anim>
                                    <p:anim calcmode="lin" valueType="num">
                                      <p:cBhvr additive="base">
                                        <p:cTn id="20" dur="500" fill="hold"/>
                                        <p:tgtEl>
                                          <p:spTgt spid="130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9" grpId="0" autoUpdateAnimBg="0"/>
      <p:bldP spid="130060" grpId="0" autoUpdateAnimBg="0"/>
      <p:bldP spid="13006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mn-lt"/>
              </a:rPr>
              <a:t>WAAR GAAT HET BIJ CLOSE READING OM?</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a:t>Volgens Fisher, Frey en </a:t>
            </a:r>
            <a:r>
              <a:rPr lang="nl-NL" dirty="0" err="1"/>
              <a:t>Hattie</a:t>
            </a:r>
            <a:r>
              <a:rPr lang="nl-NL" dirty="0"/>
              <a:t> (2016) gaat het bij close reading om een combinatie van bekende zaken als:</a:t>
            </a:r>
          </a:p>
          <a:p>
            <a:r>
              <a:rPr lang="nl-NL" dirty="0"/>
              <a:t>Leerlingen de tekst of een deel ervan laten (her)lezen;</a:t>
            </a:r>
          </a:p>
          <a:p>
            <a:r>
              <a:rPr lang="nl-NL" dirty="0"/>
              <a:t>Leerlingen aantekeningen laten maken om wat ze dachten vast te kunnen houden;</a:t>
            </a:r>
          </a:p>
          <a:p>
            <a:r>
              <a:rPr lang="nl-NL" dirty="0"/>
              <a:t>Leerkrachten die het leesproces sturen door vragen te stellen, te laten discussiëren en te analyseren;</a:t>
            </a:r>
          </a:p>
          <a:p>
            <a:r>
              <a:rPr lang="nl-NL" dirty="0"/>
              <a:t>Leerlingen uitgebreid over de tekst laten discussiëren en deze laten analyseren in samenspraak met de leerkracht;</a:t>
            </a:r>
          </a:p>
          <a:p>
            <a:r>
              <a:rPr lang="nl-NL" dirty="0"/>
              <a:t>Leerlingen verbanden laten leggen.</a:t>
            </a:r>
          </a:p>
          <a:p>
            <a:endParaRPr lang="nl-NL" dirty="0"/>
          </a:p>
        </p:txBody>
      </p:sp>
    </p:spTree>
    <p:extLst>
      <p:ext uri="{BB962C8B-B14F-4D97-AF65-F5344CB8AC3E}">
        <p14:creationId xmlns:p14="http://schemas.microsoft.com/office/powerpoint/2010/main" val="2781877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Kritische kenmerken close reading</a:t>
            </a:r>
          </a:p>
        </p:txBody>
      </p:sp>
      <p:sp>
        <p:nvSpPr>
          <p:cNvPr id="3" name="Tijdelijke aanduiding voor inhoud 2"/>
          <p:cNvSpPr>
            <a:spLocks noGrp="1"/>
          </p:cNvSpPr>
          <p:nvPr>
            <p:ph idx="1"/>
          </p:nvPr>
        </p:nvSpPr>
        <p:spPr/>
        <p:txBody>
          <a:bodyPr/>
          <a:lstStyle/>
          <a:p>
            <a:r>
              <a:rPr lang="nl-NL" dirty="0"/>
              <a:t>De tekst centraal;</a:t>
            </a:r>
          </a:p>
          <a:p>
            <a:r>
              <a:rPr lang="nl-NL" dirty="0"/>
              <a:t>De nodige tijd besteden aan de tekst, o.a. door herlezen en nogmaals herlezen;</a:t>
            </a:r>
          </a:p>
          <a:p>
            <a:r>
              <a:rPr lang="nl-NL" dirty="0"/>
              <a:t>De lezer richt zich vooral op wat de schrijver zegt c.q. diens woordgebruik;</a:t>
            </a:r>
          </a:p>
          <a:p>
            <a:r>
              <a:rPr lang="nl-NL" dirty="0"/>
              <a:t>De tekst wordt als doel op zichzelf gezien en er worden alleen conclusies getrokken die verdedigbaar zijn vanuit de woorden van de schrijver.</a:t>
            </a:r>
          </a:p>
          <a:p>
            <a:endParaRPr lang="nl-NL" dirty="0"/>
          </a:p>
          <a:p>
            <a:pPr marL="0" indent="0">
              <a:buNone/>
            </a:pPr>
            <a:endParaRPr lang="nl-NL" dirty="0"/>
          </a:p>
        </p:txBody>
      </p:sp>
    </p:spTree>
    <p:extLst>
      <p:ext uri="{BB962C8B-B14F-4D97-AF65-F5344CB8AC3E}">
        <p14:creationId xmlns:p14="http://schemas.microsoft.com/office/powerpoint/2010/main" val="2515276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mn-lt"/>
              </a:rPr>
              <a:t>IS ER EMPIRISCHE FUNDERING?</a:t>
            </a:r>
          </a:p>
        </p:txBody>
      </p:sp>
      <p:sp>
        <p:nvSpPr>
          <p:cNvPr id="3" name="Tijdelijke aanduiding voor inhoud 2"/>
          <p:cNvSpPr>
            <a:spLocks noGrp="1"/>
          </p:cNvSpPr>
          <p:nvPr>
            <p:ph idx="1"/>
          </p:nvPr>
        </p:nvSpPr>
        <p:spPr/>
        <p:txBody>
          <a:bodyPr>
            <a:normAutofit/>
          </a:bodyPr>
          <a:lstStyle/>
          <a:p>
            <a:pPr marL="0" indent="0">
              <a:buNone/>
            </a:pPr>
            <a:r>
              <a:rPr lang="nl-NL" dirty="0" err="1"/>
              <a:t>Evidence</a:t>
            </a:r>
            <a:r>
              <a:rPr lang="nl-NL" dirty="0"/>
              <a:t> </a:t>
            </a:r>
            <a:r>
              <a:rPr lang="nl-NL" dirty="0" err="1"/>
              <a:t>based</a:t>
            </a:r>
            <a:r>
              <a:rPr lang="nl-NL" dirty="0"/>
              <a:t> ingrediënten zijn o.a.:</a:t>
            </a:r>
          </a:p>
          <a:p>
            <a:pPr>
              <a:buFontTx/>
              <a:buChar char="-"/>
            </a:pPr>
            <a:r>
              <a:rPr lang="nl-NL" dirty="0"/>
              <a:t>Herhaald lezen tekst (</a:t>
            </a:r>
            <a:r>
              <a:rPr lang="nl-NL" dirty="0" err="1"/>
              <a:t>Therrien</a:t>
            </a:r>
            <a:r>
              <a:rPr lang="nl-NL" dirty="0"/>
              <a:t> 2004)(d= 0.67);</a:t>
            </a:r>
          </a:p>
          <a:p>
            <a:pPr>
              <a:buFontTx/>
              <a:buChar char="-"/>
            </a:pPr>
            <a:r>
              <a:rPr lang="nl-NL" dirty="0"/>
              <a:t>Peer </a:t>
            </a:r>
            <a:r>
              <a:rPr lang="nl-NL" dirty="0" err="1"/>
              <a:t>tutoring</a:t>
            </a:r>
            <a:r>
              <a:rPr lang="nl-NL" dirty="0"/>
              <a:t>: samenwerken rondom tekst (zie o.a. Fuchs &amp; Fuchs)(d= 0.69);</a:t>
            </a:r>
          </a:p>
          <a:p>
            <a:pPr>
              <a:buFontTx/>
              <a:buChar char="-"/>
            </a:pPr>
            <a:r>
              <a:rPr lang="nl-NL" dirty="0"/>
              <a:t>Discussiëren over teksten (d= 0.82);</a:t>
            </a:r>
          </a:p>
          <a:p>
            <a:pPr>
              <a:buFontTx/>
              <a:buChar char="-"/>
            </a:pPr>
            <a:r>
              <a:rPr lang="nl-NL" dirty="0"/>
              <a:t>Metacognitief handelen (d= 0.69);</a:t>
            </a:r>
          </a:p>
          <a:p>
            <a:pPr>
              <a:buFontTx/>
              <a:buChar char="-"/>
            </a:pPr>
            <a:r>
              <a:rPr lang="nl-NL" dirty="0"/>
              <a:t>Tekstgerichte vragen stellen (d= 0.48).</a:t>
            </a:r>
          </a:p>
          <a:p>
            <a:pPr marL="0" indent="0">
              <a:buNone/>
            </a:pPr>
            <a:endParaRPr lang="nl-NL" dirty="0"/>
          </a:p>
        </p:txBody>
      </p:sp>
    </p:spTree>
    <p:extLst>
      <p:ext uri="{BB962C8B-B14F-4D97-AF65-F5344CB8AC3E}">
        <p14:creationId xmlns:p14="http://schemas.microsoft.com/office/powerpoint/2010/main" val="875799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Rol van de kwaliteit van </a:t>
            </a:r>
            <a:br>
              <a:rPr lang="nl-NL" dirty="0"/>
            </a:br>
            <a:r>
              <a:rPr lang="nl-NL" dirty="0"/>
              <a:t>de tekst</a:t>
            </a:r>
          </a:p>
        </p:txBody>
      </p:sp>
      <p:sp>
        <p:nvSpPr>
          <p:cNvPr id="3" name="Tijdelijke aanduiding voor inhoud 2"/>
          <p:cNvSpPr>
            <a:spLocks noGrp="1"/>
          </p:cNvSpPr>
          <p:nvPr>
            <p:ph idx="1"/>
          </p:nvPr>
        </p:nvSpPr>
        <p:spPr/>
        <p:txBody>
          <a:bodyPr/>
          <a:lstStyle/>
          <a:p>
            <a:r>
              <a:rPr lang="nl-NL" sz="2400" dirty="0">
                <a:latin typeface="Calibri" panose="020F0502020204030204" pitchFamily="34" charset="0"/>
                <a:cs typeface="Calibri" panose="020F0502020204030204" pitchFamily="34" charset="0"/>
              </a:rPr>
              <a:t>Teksten kunnen het begrijpend lezen belemmeren;</a:t>
            </a:r>
          </a:p>
          <a:p>
            <a:r>
              <a:rPr lang="nl-NL" sz="2400" dirty="0">
                <a:latin typeface="Calibri" panose="020F0502020204030204" pitchFamily="34" charset="0"/>
                <a:cs typeface="Calibri" panose="020F0502020204030204" pitchFamily="34" charset="0"/>
              </a:rPr>
              <a:t>Universiteit van Utrecht (2013): De problematiek van de leesvaardigheid die zich uit in:</a:t>
            </a:r>
          </a:p>
          <a:p>
            <a:pPr marL="0" indent="0">
              <a:buNone/>
            </a:pPr>
            <a:r>
              <a:rPr lang="nl-NL" sz="2400" dirty="0">
                <a:latin typeface="Calibri" panose="020F0502020204030204" pitchFamily="34" charset="0"/>
                <a:cs typeface="Calibri" panose="020F0502020204030204" pitchFamily="34" charset="0"/>
              </a:rPr>
              <a:t>- Korte zinnen, geen verbindingswoorden;</a:t>
            </a:r>
          </a:p>
          <a:p>
            <a:pPr marL="0" indent="0">
              <a:buNone/>
            </a:pPr>
            <a:r>
              <a:rPr lang="nl-NL" sz="2400" dirty="0">
                <a:latin typeface="Calibri" panose="020F0502020204030204" pitchFamily="34" charset="0"/>
                <a:cs typeface="Calibri" panose="020F0502020204030204" pitchFamily="34" charset="0"/>
              </a:rPr>
              <a:t>- Gefragmenteerde presentatie;</a:t>
            </a:r>
          </a:p>
          <a:p>
            <a:pPr marL="0" indent="0">
              <a:buNone/>
            </a:pPr>
            <a:r>
              <a:rPr lang="nl-NL" sz="2400" dirty="0">
                <a:latin typeface="Calibri" panose="020F0502020204030204" pitchFamily="34" charset="0"/>
                <a:cs typeface="Calibri" panose="020F0502020204030204" pitchFamily="34" charset="0"/>
              </a:rPr>
              <a:t>- Verhalende teksten met informatieve inhoud;</a:t>
            </a:r>
          </a:p>
          <a:p>
            <a:pPr marL="0" indent="0">
              <a:buNone/>
            </a:pPr>
            <a:r>
              <a:rPr lang="nl-NL" sz="2400" dirty="0">
                <a:latin typeface="Calibri" panose="020F0502020204030204" pitchFamily="34" charset="0"/>
                <a:cs typeface="Calibri" panose="020F0502020204030204" pitchFamily="34" charset="0"/>
              </a:rPr>
              <a:t>- Slecht geschreven teksten zonder verbindingswoorden</a:t>
            </a:r>
          </a:p>
          <a:p>
            <a:pPr marL="0" indent="0">
              <a:buNone/>
            </a:pPr>
            <a:r>
              <a:rPr lang="nl-NL" sz="2400" dirty="0">
                <a:latin typeface="Calibri" panose="020F0502020204030204" pitchFamily="34" charset="0"/>
                <a:cs typeface="Calibri" panose="020F0502020204030204" pitchFamily="34" charset="0"/>
              </a:rPr>
              <a:t>- Illustraties nemen meer plaats in dan de tekst</a:t>
            </a:r>
          </a:p>
          <a:p>
            <a:pPr marL="0" indent="0">
              <a:buNone/>
            </a:pPr>
            <a:r>
              <a:rPr lang="nl-NL" sz="2400" dirty="0">
                <a:latin typeface="Calibri" panose="020F0502020204030204" pitchFamily="34" charset="0"/>
                <a:cs typeface="Calibri" panose="020F0502020204030204" pitchFamily="34" charset="0"/>
              </a:rPr>
              <a:t>- Geen doorlopende teksten</a:t>
            </a:r>
          </a:p>
          <a:p>
            <a:pPr marL="0" indent="0">
              <a:buNone/>
            </a:pPr>
            <a:r>
              <a:rPr lang="nl-NL" sz="2400" dirty="0">
                <a:latin typeface="Calibri" panose="020F0502020204030204" pitchFamily="34" charset="0"/>
                <a:cs typeface="Calibri" panose="020F0502020204030204" pitchFamily="34" charset="0"/>
              </a:rPr>
              <a:t>- De rol van </a:t>
            </a:r>
            <a:r>
              <a:rPr lang="nl-NL" sz="2400" dirty="0" err="1">
                <a:latin typeface="Calibri" panose="020F0502020204030204" pitchFamily="34" charset="0"/>
                <a:cs typeface="Calibri" panose="020F0502020204030204" pitchFamily="34" charset="0"/>
              </a:rPr>
              <a:t>layout</a:t>
            </a:r>
            <a:endParaRPr lang="nl-NL" sz="2400" dirty="0">
              <a:latin typeface="Calibri" panose="020F0502020204030204" pitchFamily="34" charset="0"/>
              <a:cs typeface="Calibri" panose="020F0502020204030204" pitchFamily="34" charset="0"/>
            </a:endParaRPr>
          </a:p>
          <a:p>
            <a:pPr marL="0" indent="0">
              <a:buNone/>
            </a:pPr>
            <a:r>
              <a:rPr lang="nl-NL" sz="2400" dirty="0">
                <a:latin typeface="Calibri" panose="020F0502020204030204" pitchFamily="34" charset="0"/>
                <a:cs typeface="Calibri" panose="020F0502020204030204" pitchFamily="34" charset="0"/>
              </a:rPr>
              <a:t>Genoemde zaken hebben een nadelige uitwerking op de samenhang in de tekst.</a:t>
            </a:r>
          </a:p>
          <a:p>
            <a:endParaRPr lang="nl-NL" dirty="0"/>
          </a:p>
        </p:txBody>
      </p:sp>
    </p:spTree>
    <p:extLst>
      <p:ext uri="{BB962C8B-B14F-4D97-AF65-F5344CB8AC3E}">
        <p14:creationId xmlns:p14="http://schemas.microsoft.com/office/powerpoint/2010/main" val="1294026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lstStyle/>
          <a:p>
            <a:r>
              <a:rPr lang="nl-NL" altLang="nl-NL"/>
              <a:t>Kendeou, Van den Broek, Helder en Karlson (2014)</a:t>
            </a:r>
          </a:p>
        </p:txBody>
      </p:sp>
      <p:sp>
        <p:nvSpPr>
          <p:cNvPr id="71683" name="Tijdelijke aanduiding voor inhoud 2"/>
          <p:cNvSpPr>
            <a:spLocks noGrp="1"/>
          </p:cNvSpPr>
          <p:nvPr>
            <p:ph idx="1"/>
          </p:nvPr>
        </p:nvSpPr>
        <p:spPr>
          <a:xfrm>
            <a:off x="442913" y="1441450"/>
            <a:ext cx="8229600" cy="4525963"/>
          </a:xfrm>
        </p:spPr>
        <p:txBody>
          <a:bodyPr/>
          <a:lstStyle/>
          <a:p>
            <a:pPr marL="0" indent="0">
              <a:buFontTx/>
              <a:buNone/>
            </a:pPr>
            <a:r>
              <a:rPr lang="nl-NL" altLang="nl-NL"/>
              <a:t>Tekstdelen die sterk met elkaar verbonden zijn, faciliteren het onthouden en oproepen van informatie, zelfs bij kinderen met leesproblemen.</a:t>
            </a:r>
          </a:p>
          <a:p>
            <a:pPr marL="0" indent="0">
              <a:buFontTx/>
              <a:buNone/>
            </a:pPr>
            <a:endParaRPr lang="nl-NL" altLang="nl-NL"/>
          </a:p>
          <a:p>
            <a:pPr marL="0" indent="0">
              <a:buFontTx/>
              <a:buNone/>
            </a:pPr>
            <a:endParaRPr lang="nl-NL" altLang="nl-NL"/>
          </a:p>
        </p:txBody>
      </p:sp>
      <p:pic>
        <p:nvPicPr>
          <p:cNvPr id="71685"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4265613"/>
            <a:ext cx="16684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26" y="4365523"/>
            <a:ext cx="1601429" cy="2281698"/>
          </a:xfrm>
          <a:prstGeom prst="rect">
            <a:avLst/>
          </a:prstGeom>
        </p:spPr>
      </p:pic>
    </p:spTree>
    <p:extLst>
      <p:ext uri="{BB962C8B-B14F-4D97-AF65-F5344CB8AC3E}">
        <p14:creationId xmlns:p14="http://schemas.microsoft.com/office/powerpoint/2010/main" val="2242975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lengte van de tekst</a:t>
            </a:r>
          </a:p>
        </p:txBody>
      </p:sp>
      <p:sp>
        <p:nvSpPr>
          <p:cNvPr id="3" name="Tijdelijke aanduiding voor inhoud 2"/>
          <p:cNvSpPr>
            <a:spLocks noGrp="1"/>
          </p:cNvSpPr>
          <p:nvPr>
            <p:ph idx="1"/>
          </p:nvPr>
        </p:nvSpPr>
        <p:spPr/>
        <p:txBody>
          <a:bodyPr/>
          <a:lstStyle/>
          <a:p>
            <a:r>
              <a:rPr lang="nl-NL" dirty="0"/>
              <a:t>Hiervoor is in de Nederlandse methoden voor begrijpend lezen weinig aandacht;</a:t>
            </a:r>
          </a:p>
          <a:p>
            <a:endParaRPr lang="nl-NL" dirty="0"/>
          </a:p>
          <a:p>
            <a:r>
              <a:rPr lang="nl-NL" dirty="0"/>
              <a:t>Teksten van groep 4 en groep 6 hebben dikwijls dezelfde lengte;</a:t>
            </a:r>
          </a:p>
          <a:p>
            <a:pPr marL="0" indent="0">
              <a:buNone/>
            </a:pPr>
            <a:endParaRPr lang="nl-NL" dirty="0"/>
          </a:p>
          <a:p>
            <a:r>
              <a:rPr lang="nl-NL" dirty="0"/>
              <a:t>Kritiek vanuit </a:t>
            </a:r>
            <a:r>
              <a:rPr lang="nl-NL" dirty="0" err="1"/>
              <a:t>hetVO</a:t>
            </a:r>
            <a:r>
              <a:rPr lang="nl-NL" dirty="0"/>
              <a:t>: leerlingen kunnen niet omgaan met langere teksten.</a:t>
            </a:r>
          </a:p>
          <a:p>
            <a:endParaRPr lang="nl-NL" dirty="0"/>
          </a:p>
        </p:txBody>
      </p:sp>
    </p:spTree>
    <p:extLst>
      <p:ext uri="{BB962C8B-B14F-4D97-AF65-F5344CB8AC3E}">
        <p14:creationId xmlns:p14="http://schemas.microsoft.com/office/powerpoint/2010/main" val="1439045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Publicaties met teksten</a:t>
            </a:r>
          </a:p>
        </p:txBody>
      </p:sp>
      <p:pic>
        <p:nvPicPr>
          <p:cNvPr id="6" name="Tijdelijke aanduiding voor inhoud 5"/>
          <p:cNvPicPr>
            <a:picLocks noGrp="1" noChangeAspect="1"/>
          </p:cNvPicPr>
          <p:nvPr>
            <p:ph idx="1"/>
          </p:nvPr>
        </p:nvPicPr>
        <p:blipFill>
          <a:blip r:embed="rId2"/>
          <a:stretch>
            <a:fillRect/>
          </a:stretch>
        </p:blipFill>
        <p:spPr>
          <a:xfrm rot="5400000">
            <a:off x="2187812" y="1411066"/>
            <a:ext cx="4473408" cy="5604387"/>
          </a:xfrm>
          <a:prstGeom prst="rect">
            <a:avLst/>
          </a:prstGeom>
        </p:spPr>
      </p:pic>
    </p:spTree>
    <p:extLst>
      <p:ext uri="{BB962C8B-B14F-4D97-AF65-F5344CB8AC3E}">
        <p14:creationId xmlns:p14="http://schemas.microsoft.com/office/powerpoint/2010/main" val="1113260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mn-lt"/>
              </a:rPr>
              <a:t>4. Verklaringen voor de opkomst close reading</a:t>
            </a:r>
          </a:p>
        </p:txBody>
      </p:sp>
      <p:sp>
        <p:nvSpPr>
          <p:cNvPr id="3" name="Tijdelijke aanduiding voor inhoud 2"/>
          <p:cNvSpPr>
            <a:spLocks noGrp="1"/>
          </p:cNvSpPr>
          <p:nvPr>
            <p:ph idx="1"/>
          </p:nvPr>
        </p:nvSpPr>
        <p:spPr/>
        <p:txBody>
          <a:bodyPr>
            <a:normAutofit fontScale="92500" lnSpcReduction="20000"/>
          </a:bodyPr>
          <a:lstStyle/>
          <a:p>
            <a:r>
              <a:rPr lang="nl-NL" dirty="0"/>
              <a:t>Vanaf 1995: zeer veel aandacht voor leesstrategieën en woordenschat bij begrijpend lezen, waardoor het lezen van de tekst in de knel kwam;</a:t>
            </a:r>
          </a:p>
          <a:p>
            <a:r>
              <a:rPr lang="nl-NL" dirty="0"/>
              <a:t>Vanaf 2005: de inhoud van de tekst komt centraal te staan. </a:t>
            </a:r>
            <a:r>
              <a:rPr lang="nl-NL" dirty="0" err="1"/>
              <a:t>McKeown</a:t>
            </a:r>
            <a:r>
              <a:rPr lang="nl-NL" dirty="0"/>
              <a:t>, Beck &amp; Blake, 2009: Bij de op de tekstinhoud gerichte benadering kunnen de leerlingen het verhaal beter navertellen en leerden ze meer van informatieve teksten vanwege de discussie over de teksten.</a:t>
            </a:r>
          </a:p>
          <a:p>
            <a:r>
              <a:rPr lang="nl-NL" dirty="0"/>
              <a:t>Aandacht voor leerlingen leren argumenteren (</a:t>
            </a:r>
            <a:r>
              <a:rPr lang="nl-NL" dirty="0" err="1"/>
              <a:t>Snowling</a:t>
            </a:r>
            <a:r>
              <a:rPr lang="nl-NL" dirty="0"/>
              <a:t> e.a. 2014, Barge, </a:t>
            </a:r>
            <a:r>
              <a:rPr lang="nl-NL" dirty="0" err="1"/>
              <a:t>n.g</a:t>
            </a:r>
            <a:r>
              <a:rPr lang="nl-NL" dirty="0"/>
              <a:t>.);</a:t>
            </a:r>
          </a:p>
          <a:p>
            <a:r>
              <a:rPr lang="nl-NL" dirty="0"/>
              <a:t>Aan dacht voor effectieve activiteiten (Fisher, Frey &amp; </a:t>
            </a:r>
            <a:r>
              <a:rPr lang="nl-NL" dirty="0" err="1"/>
              <a:t>Hattie</a:t>
            </a:r>
            <a:r>
              <a:rPr lang="nl-NL" dirty="0"/>
              <a:t> 2016).</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902928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052" y="117322"/>
            <a:ext cx="8229600" cy="1143000"/>
          </a:xfrm>
        </p:spPr>
        <p:txBody>
          <a:bodyPr/>
          <a:lstStyle/>
          <a:p>
            <a:r>
              <a:rPr lang="nl-NL" sz="3200" b="1" dirty="0">
                <a:latin typeface="Calibri" panose="020F0502020204030204" pitchFamily="34" charset="0"/>
                <a:cs typeface="Calibri" panose="020F0502020204030204" pitchFamily="34" charset="0"/>
              </a:rPr>
              <a:t>Effectieve activiteiten voor begrijpend lezen (Fisher, Frey &amp; </a:t>
            </a:r>
            <a:r>
              <a:rPr lang="nl-NL" sz="3200" b="1" dirty="0" err="1">
                <a:latin typeface="Calibri" panose="020F0502020204030204" pitchFamily="34" charset="0"/>
                <a:cs typeface="Calibri" panose="020F0502020204030204" pitchFamily="34" charset="0"/>
              </a:rPr>
              <a:t>Hattie</a:t>
            </a:r>
            <a:r>
              <a:rPr lang="nl-NL" sz="3200" b="1" dirty="0">
                <a:latin typeface="Calibri" panose="020F0502020204030204" pitchFamily="34" charset="0"/>
                <a:cs typeface="Calibri" panose="020F0502020204030204" pitchFamily="34" charset="0"/>
              </a:rPr>
              <a:t> 2016)</a:t>
            </a:r>
          </a:p>
        </p:txBody>
      </p:sp>
      <p:sp>
        <p:nvSpPr>
          <p:cNvPr id="3" name="Tijdelijke aanduiding voor inhoud 2"/>
          <p:cNvSpPr>
            <a:spLocks noGrp="1"/>
          </p:cNvSpPr>
          <p:nvPr>
            <p:ph idx="1"/>
          </p:nvPr>
        </p:nvSpPr>
        <p:spPr>
          <a:xfrm>
            <a:off x="457200" y="1455174"/>
            <a:ext cx="8229600" cy="4670989"/>
          </a:xfrm>
        </p:spPr>
        <p:txBody>
          <a:bodyPr/>
          <a:lstStyle/>
          <a:p>
            <a:r>
              <a:rPr lang="nl-NL" sz="2200" dirty="0">
                <a:latin typeface="Calibri" panose="020F0502020204030204" pitchFamily="34" charset="0"/>
                <a:cs typeface="Calibri" panose="020F0502020204030204" pitchFamily="34" charset="0"/>
              </a:rPr>
              <a:t>Voorkennis actualiseren                             0.65</a:t>
            </a:r>
          </a:p>
          <a:p>
            <a:r>
              <a:rPr lang="nl-NL" sz="2200" dirty="0">
                <a:latin typeface="Calibri" panose="020F0502020204030204" pitchFamily="34" charset="0"/>
                <a:cs typeface="Calibri" panose="020F0502020204030204" pitchFamily="34" charset="0"/>
              </a:rPr>
              <a:t>Samenwerken rondom tekst                      0.59</a:t>
            </a:r>
          </a:p>
          <a:p>
            <a:r>
              <a:rPr lang="nl-NL" sz="2200" dirty="0">
                <a:latin typeface="Calibri" panose="020F0502020204030204" pitchFamily="34" charset="0"/>
                <a:cs typeface="Calibri" panose="020F0502020204030204" pitchFamily="34" charset="0"/>
              </a:rPr>
              <a:t>Visualiseren inhoud                                     0.60</a:t>
            </a:r>
          </a:p>
          <a:p>
            <a:r>
              <a:rPr lang="nl-NL" sz="2200" dirty="0">
                <a:latin typeface="Calibri" panose="020F0502020204030204" pitchFamily="34" charset="0"/>
                <a:cs typeface="Calibri" panose="020F0502020204030204" pitchFamily="34" charset="0"/>
              </a:rPr>
              <a:t>Klassendiscussies over tekst                       0.82</a:t>
            </a:r>
          </a:p>
          <a:p>
            <a:r>
              <a:rPr lang="nl-NL" sz="2200" dirty="0">
                <a:latin typeface="Calibri" panose="020F0502020204030204" pitchFamily="34" charset="0"/>
                <a:cs typeface="Calibri" panose="020F0502020204030204" pitchFamily="34" charset="0"/>
              </a:rPr>
              <a:t>Vragen stellen bij tekst                                0.48</a:t>
            </a:r>
          </a:p>
          <a:p>
            <a:r>
              <a:rPr lang="nl-NL" sz="2200" dirty="0">
                <a:latin typeface="Calibri" panose="020F0502020204030204" pitchFamily="34" charset="0"/>
                <a:cs typeface="Calibri" panose="020F0502020204030204" pitchFamily="34" charset="0"/>
              </a:rPr>
              <a:t>Herhaald tekst lezen                                     0.67</a:t>
            </a:r>
          </a:p>
          <a:p>
            <a:r>
              <a:rPr lang="nl-NL" sz="2200" dirty="0">
                <a:latin typeface="Calibri" panose="020F0502020204030204" pitchFamily="34" charset="0"/>
                <a:cs typeface="Calibri" panose="020F0502020204030204" pitchFamily="34" charset="0"/>
              </a:rPr>
              <a:t>Studievaardigheden tekst                            0.63</a:t>
            </a:r>
          </a:p>
          <a:p>
            <a:r>
              <a:rPr lang="nl-NL" sz="2200" dirty="0">
                <a:latin typeface="Calibri" panose="020F0502020204030204" pitchFamily="34" charset="0"/>
                <a:cs typeface="Calibri" panose="020F0502020204030204" pitchFamily="34" charset="0"/>
              </a:rPr>
              <a:t>Metacognitief handelen                               0.69</a:t>
            </a:r>
          </a:p>
          <a:p>
            <a:r>
              <a:rPr lang="nl-NL" sz="2200" dirty="0">
                <a:latin typeface="Calibri" panose="020F0502020204030204" pitchFamily="34" charset="0"/>
                <a:cs typeface="Calibri" panose="020F0502020204030204" pitchFamily="34" charset="0"/>
              </a:rPr>
              <a:t>Leren samenvatten                                       0.63</a:t>
            </a:r>
          </a:p>
          <a:p>
            <a:r>
              <a:rPr lang="nl-NL" sz="2200" dirty="0">
                <a:latin typeface="Calibri" panose="020F0502020204030204" pitchFamily="34" charset="0"/>
                <a:cs typeface="Calibri" panose="020F0502020204030204" pitchFamily="34" charset="0"/>
              </a:rPr>
              <a:t>Zelf verwoorden/zelf vragen stellen          0.64</a:t>
            </a:r>
          </a:p>
          <a:p>
            <a:r>
              <a:rPr lang="nl-NL" sz="2200" dirty="0">
                <a:latin typeface="Calibri" panose="020F0502020204030204" pitchFamily="34" charset="0"/>
                <a:cs typeface="Calibri" panose="020F0502020204030204" pitchFamily="34" charset="0"/>
              </a:rPr>
              <a:t>Aantekeningen maken                                 0.59</a:t>
            </a:r>
          </a:p>
          <a:p>
            <a:r>
              <a:rPr lang="nl-NL" sz="2200" dirty="0">
                <a:latin typeface="Calibri" panose="020F0502020204030204" pitchFamily="34" charset="0"/>
                <a:cs typeface="Calibri" panose="020F0502020204030204" pitchFamily="34" charset="0"/>
              </a:rPr>
              <a:t>Organiseren/verwerken inhoud                 0.85</a:t>
            </a:r>
          </a:p>
          <a:p>
            <a:r>
              <a:rPr lang="nl-NL" sz="2200" dirty="0">
                <a:latin typeface="Calibri" panose="020F0502020204030204" pitchFamily="34" charset="0"/>
                <a:cs typeface="Calibri" panose="020F0502020204030204" pitchFamily="34" charset="0"/>
              </a:rPr>
              <a:t>Aandacht voor woordenschat                     0.67</a:t>
            </a:r>
          </a:p>
          <a:p>
            <a:endParaRPr lang="nl-NL" sz="2400" dirty="0">
              <a:latin typeface="Calibri" panose="020F0502020204030204" pitchFamily="34" charset="0"/>
              <a:cs typeface="Calibri" panose="020F0502020204030204" pitchFamily="34" charset="0"/>
            </a:endParaRPr>
          </a:p>
          <a:p>
            <a:endParaRPr lang="nl-NL" dirty="0"/>
          </a:p>
        </p:txBody>
      </p:sp>
    </p:spTree>
    <p:extLst>
      <p:ext uri="{BB962C8B-B14F-4D97-AF65-F5344CB8AC3E}">
        <p14:creationId xmlns:p14="http://schemas.microsoft.com/office/powerpoint/2010/main" val="2286942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nl-NL" altLang="nl-NL" b="1" dirty="0">
                <a:latin typeface="Calibri" panose="020F0502020204030204" pitchFamily="34" charset="0"/>
              </a:rPr>
              <a:t>Vooraf: Catherine </a:t>
            </a:r>
            <a:r>
              <a:rPr lang="nl-NL" altLang="nl-NL" b="1" dirty="0" err="1">
                <a:latin typeface="Calibri" panose="020F0502020204030204" pitchFamily="34" charset="0"/>
              </a:rPr>
              <a:t>Snow</a:t>
            </a:r>
            <a:r>
              <a:rPr lang="nl-NL" altLang="nl-NL" b="1" dirty="0">
                <a:latin typeface="Calibri" panose="020F0502020204030204" pitchFamily="34" charset="0"/>
              </a:rPr>
              <a:t> (2014)</a:t>
            </a:r>
          </a:p>
        </p:txBody>
      </p:sp>
      <p:sp>
        <p:nvSpPr>
          <p:cNvPr id="124931" name="Rectangle 3"/>
          <p:cNvSpPr>
            <a:spLocks noGrp="1" noChangeArrowheads="1"/>
          </p:cNvSpPr>
          <p:nvPr>
            <p:ph type="body" idx="1"/>
          </p:nvPr>
        </p:nvSpPr>
        <p:spPr>
          <a:xfrm>
            <a:off x="179388" y="1600200"/>
            <a:ext cx="8507412" cy="4525963"/>
          </a:xfrm>
        </p:spPr>
        <p:txBody>
          <a:bodyPr/>
          <a:lstStyle/>
          <a:p>
            <a:pPr>
              <a:buFontTx/>
              <a:buNone/>
            </a:pPr>
            <a:r>
              <a:rPr lang="nl-NL" altLang="nl-NL" dirty="0"/>
              <a:t>	</a:t>
            </a:r>
            <a:r>
              <a:rPr lang="nl-NL" altLang="nl-NL" dirty="0">
                <a:latin typeface="Calibri" panose="020F0502020204030204" pitchFamily="34" charset="0"/>
              </a:rPr>
              <a:t>De belangrijkste 21e </a:t>
            </a:r>
            <a:r>
              <a:rPr lang="nl-NL" altLang="nl-NL" dirty="0" err="1">
                <a:latin typeface="Calibri" panose="020F0502020204030204" pitchFamily="34" charset="0"/>
              </a:rPr>
              <a:t>eeuwse</a:t>
            </a:r>
            <a:r>
              <a:rPr lang="nl-NL" altLang="nl-NL" dirty="0">
                <a:latin typeface="Calibri" panose="020F0502020204030204" pitchFamily="34" charset="0"/>
              </a:rPr>
              <a:t> vaardigheid?</a:t>
            </a:r>
          </a:p>
          <a:p>
            <a:pPr>
              <a:buFontTx/>
              <a:buNone/>
            </a:pPr>
            <a:r>
              <a:rPr lang="nl-NL" altLang="nl-NL" dirty="0">
                <a:latin typeface="Calibri" panose="020F0502020204030204" pitchFamily="34" charset="0"/>
              </a:rPr>
              <a:t>	</a:t>
            </a:r>
            <a:r>
              <a:rPr lang="nl-NL" altLang="nl-NL" sz="4000" dirty="0">
                <a:latin typeface="Calibri" panose="020F0502020204030204" pitchFamily="34" charset="0"/>
              </a:rPr>
              <a:t>Goed kunnen begrijpend lezen!</a:t>
            </a:r>
          </a:p>
          <a:p>
            <a:pPr>
              <a:buFontTx/>
              <a:buNone/>
            </a:pPr>
            <a:endParaRPr lang="nl-NL" altLang="nl-NL" sz="4000" dirty="0"/>
          </a:p>
          <a:p>
            <a:pPr>
              <a:buFontTx/>
              <a:buNone/>
            </a:pPr>
            <a:endParaRPr lang="nl-NL" altLang="nl-NL" sz="4000" dirty="0"/>
          </a:p>
          <a:p>
            <a:pPr>
              <a:buFontTx/>
              <a:buNone/>
            </a:pPr>
            <a:endParaRPr lang="nl-NL" altLang="nl-NL" sz="4000" dirty="0"/>
          </a:p>
          <a:p>
            <a:pPr>
              <a:buFontTx/>
              <a:buNone/>
            </a:pPr>
            <a:r>
              <a:rPr lang="nl-NL" altLang="nl-NL" sz="4000" dirty="0">
                <a:latin typeface="Calibri" panose="020F0502020204030204" pitchFamily="34" charset="0"/>
              </a:rPr>
              <a:t>Van niet goed kunnen lezen, hebben leerlingen veel last.</a:t>
            </a:r>
          </a:p>
          <a:p>
            <a:pPr>
              <a:buFontTx/>
              <a:buNone/>
            </a:pPr>
            <a:endParaRPr lang="nl-NL" altLang="nl-NL" sz="4000" dirty="0"/>
          </a:p>
          <a:p>
            <a:pPr>
              <a:buFontTx/>
              <a:buNone/>
            </a:pPr>
            <a:endParaRPr lang="nl-NL" altLang="nl-NL" sz="4000" dirty="0"/>
          </a:p>
          <a:p>
            <a:pPr>
              <a:buFontTx/>
              <a:buNone/>
            </a:pPr>
            <a:endParaRPr lang="nl-NL" altLang="nl-NL" sz="4000" dirty="0"/>
          </a:p>
          <a:p>
            <a:pPr>
              <a:buFontTx/>
              <a:buNone/>
            </a:pPr>
            <a:endParaRPr lang="nl-NL" altLang="nl-NL" dirty="0"/>
          </a:p>
        </p:txBody>
      </p:sp>
      <p:pic>
        <p:nvPicPr>
          <p:cNvPr id="124932"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3347" y="2929811"/>
            <a:ext cx="1524000" cy="232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912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latin typeface="+mn-lt"/>
              </a:rPr>
              <a:t>5. IS ER WETENSCHAPPELIJK BEWIJS VOOR DE EFFECTIVITEIT VAN CLOSE READING?</a:t>
            </a:r>
          </a:p>
        </p:txBody>
      </p:sp>
      <p:sp>
        <p:nvSpPr>
          <p:cNvPr id="3" name="Tijdelijke aanduiding voor inhoud 2"/>
          <p:cNvSpPr>
            <a:spLocks noGrp="1"/>
          </p:cNvSpPr>
          <p:nvPr>
            <p:ph idx="1"/>
          </p:nvPr>
        </p:nvSpPr>
        <p:spPr>
          <a:xfrm>
            <a:off x="628650" y="2015612"/>
            <a:ext cx="7886700" cy="4122021"/>
          </a:xfrm>
        </p:spPr>
        <p:txBody>
          <a:bodyPr>
            <a:normAutofit fontScale="85000" lnSpcReduction="20000"/>
          </a:bodyPr>
          <a:lstStyle/>
          <a:p>
            <a:r>
              <a:rPr lang="nl-NL" dirty="0"/>
              <a:t>PARCC (2011): close reading bij het lezen van moeilijke teksten geeft significante winst bij zowel goede als zwakke lezers;</a:t>
            </a:r>
          </a:p>
          <a:p>
            <a:r>
              <a:rPr lang="nl-NL" dirty="0"/>
              <a:t>Er is in toenemende mate bewijs dat close reading voor bijna alle leerlingen effectief is (Fisher &amp; Frey, 2014);</a:t>
            </a:r>
          </a:p>
          <a:p>
            <a:r>
              <a:rPr lang="nl-NL" dirty="0"/>
              <a:t>Close reading had een hoger niveau van leren tot gevolg (Williams e.a. 2014). De leerlingen die onderwezen waren op het gebied van de structuur van teksten deden het significant beter;</a:t>
            </a:r>
          </a:p>
          <a:p>
            <a:r>
              <a:rPr lang="nl-NL" dirty="0"/>
              <a:t>Het herlezen van teksten verbetert zowel het vlot lezen als het begrijpen van de tekst (</a:t>
            </a:r>
            <a:r>
              <a:rPr lang="nl-NL" dirty="0" err="1"/>
              <a:t>Therrien</a:t>
            </a:r>
            <a:r>
              <a:rPr lang="nl-NL" dirty="0"/>
              <a:t>, 2004);</a:t>
            </a:r>
          </a:p>
          <a:p>
            <a:r>
              <a:rPr lang="nl-NL" dirty="0" err="1"/>
              <a:t>Dakin</a:t>
            </a:r>
            <a:r>
              <a:rPr lang="nl-NL" dirty="0"/>
              <a:t> (2013) en </a:t>
            </a:r>
            <a:r>
              <a:rPr lang="nl-NL" dirty="0" err="1"/>
              <a:t>Strassner</a:t>
            </a:r>
            <a:r>
              <a:rPr lang="nl-NL" dirty="0"/>
              <a:t> (2015): close reading heeft een beter begrijpen van teksten bij leerlingen tot gevolg.</a:t>
            </a:r>
          </a:p>
          <a:p>
            <a:endParaRPr lang="nl-NL" dirty="0"/>
          </a:p>
        </p:txBody>
      </p:sp>
    </p:spTree>
    <p:extLst>
      <p:ext uri="{BB962C8B-B14F-4D97-AF65-F5344CB8AC3E}">
        <p14:creationId xmlns:p14="http://schemas.microsoft.com/office/powerpoint/2010/main" val="2240245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6. WAT VRAAGT CLOSE READING VAN LEERLINGEN?</a:t>
            </a:r>
          </a:p>
        </p:txBody>
      </p:sp>
      <p:sp>
        <p:nvSpPr>
          <p:cNvPr id="3" name="Tijdelijke aanduiding voor inhoud 2"/>
          <p:cNvSpPr>
            <a:spLocks noGrp="1"/>
          </p:cNvSpPr>
          <p:nvPr>
            <p:ph idx="1"/>
          </p:nvPr>
        </p:nvSpPr>
        <p:spPr>
          <a:xfrm>
            <a:off x="628650" y="1825624"/>
            <a:ext cx="7886700" cy="4870143"/>
          </a:xfrm>
        </p:spPr>
        <p:txBody>
          <a:bodyPr>
            <a:normAutofit fontScale="77500" lnSpcReduction="20000"/>
          </a:bodyPr>
          <a:lstStyle/>
          <a:p>
            <a:r>
              <a:rPr lang="nl-NL" dirty="0"/>
              <a:t>Ze moeten de tekst – letterlijk – goed lezen (0 fase)</a:t>
            </a:r>
          </a:p>
          <a:p>
            <a:r>
              <a:rPr lang="nl-NL" dirty="0"/>
              <a:t>Aandacht voor taalgebruik van schrijvers;</a:t>
            </a:r>
          </a:p>
          <a:p>
            <a:r>
              <a:rPr lang="nl-NL" dirty="0"/>
              <a:t>Ze moeten leren nadenken over de tekst en/of delen van de tekst;</a:t>
            </a:r>
          </a:p>
          <a:p>
            <a:r>
              <a:rPr lang="nl-NL" dirty="0"/>
              <a:t>Ze moeten zelf verantwoordelijk worden voor het begrijpen van de tekst;</a:t>
            </a:r>
          </a:p>
          <a:p>
            <a:r>
              <a:rPr lang="nl-NL" dirty="0"/>
              <a:t>Ze moeten weten hoe teksten opgebouwd zijn;</a:t>
            </a:r>
          </a:p>
          <a:p>
            <a:r>
              <a:rPr lang="nl-NL" dirty="0"/>
              <a:t>Ze moeten dieper op de tekst leren ingaan. Vooral bij informatieve teksten;</a:t>
            </a:r>
          </a:p>
          <a:p>
            <a:r>
              <a:rPr lang="nl-NL" dirty="0"/>
              <a:t>Ze moeten ook leren met slechte teksten om te gaan;</a:t>
            </a:r>
          </a:p>
          <a:p>
            <a:r>
              <a:rPr lang="nl-NL" dirty="0"/>
              <a:t>Ze moeten leren reflecteren op de inhoud van de tekst.</a:t>
            </a:r>
          </a:p>
          <a:p>
            <a:r>
              <a:rPr lang="nl-NL" dirty="0"/>
              <a:t>Ze moeten aantekeningen bij de tekst leren maken (schrijven!).</a:t>
            </a:r>
          </a:p>
          <a:p>
            <a:r>
              <a:rPr lang="nl-NL" dirty="0"/>
              <a:t>Kortom: Close reading is geen vaardigheid die vanzelf komt aanwaaien.</a:t>
            </a:r>
          </a:p>
          <a:p>
            <a:endParaRPr lang="nl-NL" dirty="0"/>
          </a:p>
        </p:txBody>
      </p:sp>
    </p:spTree>
    <p:extLst>
      <p:ext uri="{BB962C8B-B14F-4D97-AF65-F5344CB8AC3E}">
        <p14:creationId xmlns:p14="http://schemas.microsoft.com/office/powerpoint/2010/main" val="685457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185" y="197977"/>
            <a:ext cx="7886700" cy="1325563"/>
          </a:xfrm>
        </p:spPr>
        <p:txBody>
          <a:bodyPr/>
          <a:lstStyle/>
          <a:p>
            <a:r>
              <a:rPr lang="nl-NL" b="1" dirty="0">
                <a:latin typeface="+mn-lt"/>
              </a:rPr>
              <a:t>De leerling in de praktijk</a:t>
            </a:r>
          </a:p>
        </p:txBody>
      </p:sp>
      <p:sp>
        <p:nvSpPr>
          <p:cNvPr id="3" name="Tijdelijke aanduiding voor inhoud 2"/>
          <p:cNvSpPr>
            <a:spLocks noGrp="1"/>
          </p:cNvSpPr>
          <p:nvPr>
            <p:ph idx="1"/>
          </p:nvPr>
        </p:nvSpPr>
        <p:spPr/>
        <p:txBody>
          <a:bodyPr>
            <a:normAutofit/>
          </a:bodyPr>
          <a:lstStyle/>
          <a:p>
            <a:pPr marL="0" indent="0">
              <a:buNone/>
            </a:pPr>
            <a:r>
              <a:rPr lang="nl-NL" dirty="0"/>
              <a:t>Close reading is een vaardigheid die meestal niet vanzelf komt.</a:t>
            </a:r>
          </a:p>
          <a:p>
            <a:pPr marL="0" indent="0">
              <a:buNone/>
            </a:pPr>
            <a:endParaRPr lang="nl-NL" dirty="0"/>
          </a:p>
          <a:p>
            <a:pPr marL="0" indent="0">
              <a:buNone/>
            </a:pPr>
            <a:r>
              <a:rPr lang="nl-NL" dirty="0"/>
              <a:t>Wat vraagt het van leerlingen?</a:t>
            </a:r>
          </a:p>
          <a:p>
            <a:r>
              <a:rPr lang="nl-NL" dirty="0"/>
              <a:t>Het doel is de leerlingen kenmerken bij te brengen van de tekst en de taal die de schrijver gebruikt. </a:t>
            </a:r>
          </a:p>
          <a:p>
            <a:r>
              <a:rPr lang="nl-NL" dirty="0"/>
              <a:t>Dit vraagt actief en doelgericht bezig zijn met de tekst om deze te begrijpen en een leesdoel te realiseren.</a:t>
            </a:r>
          </a:p>
          <a:p>
            <a:endParaRPr lang="nl-NL" dirty="0"/>
          </a:p>
        </p:txBody>
      </p:sp>
    </p:spTree>
    <p:extLst>
      <p:ext uri="{BB962C8B-B14F-4D97-AF65-F5344CB8AC3E}">
        <p14:creationId xmlns:p14="http://schemas.microsoft.com/office/powerpoint/2010/main" val="2494084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mn-lt"/>
              </a:rPr>
              <a:t>7. DE LEERKRACHT EN CLOSE READING. Aandachtspunten</a:t>
            </a:r>
          </a:p>
        </p:txBody>
      </p:sp>
      <p:sp>
        <p:nvSpPr>
          <p:cNvPr id="5" name="Tijdelijke aanduiding voor inhoud 4"/>
          <p:cNvSpPr>
            <a:spLocks noGrp="1"/>
          </p:cNvSpPr>
          <p:nvPr>
            <p:ph idx="1"/>
          </p:nvPr>
        </p:nvSpPr>
        <p:spPr/>
        <p:txBody>
          <a:bodyPr>
            <a:normAutofit fontScale="85000" lnSpcReduction="20000"/>
          </a:bodyPr>
          <a:lstStyle/>
          <a:p>
            <a:r>
              <a:rPr lang="nl-NL" dirty="0" err="1"/>
              <a:t>Modelen</a:t>
            </a:r>
            <a:r>
              <a:rPr lang="nl-NL" dirty="0"/>
              <a:t> door de leerkracht. Doe dat vooral in het begin (Toepassen model van de </a:t>
            </a:r>
            <a:r>
              <a:rPr lang="nl-NL" dirty="0" err="1"/>
              <a:t>Gradual</a:t>
            </a:r>
            <a:r>
              <a:rPr lang="nl-NL" dirty="0"/>
              <a:t> release of </a:t>
            </a:r>
            <a:r>
              <a:rPr lang="nl-NL" dirty="0" err="1"/>
              <a:t>responsibility</a:t>
            </a:r>
            <a:r>
              <a:rPr lang="nl-NL" dirty="0"/>
              <a:t>).</a:t>
            </a:r>
          </a:p>
          <a:p>
            <a:r>
              <a:rPr lang="nl-NL" dirty="0"/>
              <a:t>Tekstgericht zijn en instructieniveau overstijgen (en toenemende moeilijkheidsgraad)</a:t>
            </a:r>
          </a:p>
          <a:p>
            <a:r>
              <a:rPr lang="nl-NL" dirty="0"/>
              <a:t>Stimuleren van lezen en herlezen (vanuit optiek metacognitief handelen)</a:t>
            </a:r>
          </a:p>
          <a:p>
            <a:r>
              <a:rPr lang="nl-NL" dirty="0"/>
              <a:t>Stimuleren van schrijven tijdens het omgaan met de tekst (Lees en gebruik je pen)</a:t>
            </a:r>
          </a:p>
          <a:p>
            <a:r>
              <a:rPr lang="nl-NL" dirty="0"/>
              <a:t>Laat ze leren van fouten</a:t>
            </a:r>
          </a:p>
          <a:p>
            <a:r>
              <a:rPr lang="nl-NL" dirty="0"/>
              <a:t>Taak- en procesgerichte feedback geven</a:t>
            </a:r>
          </a:p>
          <a:p>
            <a:r>
              <a:rPr lang="nl-NL" dirty="0"/>
              <a:t>Het houdt meer in dan alleen maar de tekst begrijpen (kritische stellingname)</a:t>
            </a:r>
          </a:p>
          <a:p>
            <a:r>
              <a:rPr lang="nl-NL" dirty="0"/>
              <a:t>Doe ook close reading met teksten kennisgebieden</a:t>
            </a:r>
          </a:p>
          <a:p>
            <a:endParaRPr lang="nl-NL" dirty="0"/>
          </a:p>
        </p:txBody>
      </p:sp>
    </p:spTree>
    <p:extLst>
      <p:ext uri="{BB962C8B-B14F-4D97-AF65-F5344CB8AC3E}">
        <p14:creationId xmlns:p14="http://schemas.microsoft.com/office/powerpoint/2010/main" val="657510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319088" y="152400"/>
            <a:ext cx="8824912" cy="990600"/>
          </a:xfrm>
        </p:spPr>
        <p:txBody>
          <a:bodyPr/>
          <a:lstStyle/>
          <a:p>
            <a:pPr eaLnBrk="1" hangingPunct="1"/>
            <a:br>
              <a:rPr lang="en-US" altLang="nl-NL" sz="4200" dirty="0">
                <a:latin typeface="Calibri" panose="020F0502020204030204" pitchFamily="34" charset="0"/>
                <a:cs typeface="Goudy Old Style" panose="02020502050305020303" pitchFamily="18" charset="0"/>
              </a:rPr>
            </a:br>
            <a:r>
              <a:rPr lang="en-US" altLang="nl-NL" sz="4200" dirty="0">
                <a:latin typeface="Calibri" panose="020F0502020204030204" pitchFamily="34" charset="0"/>
                <a:cs typeface="Goudy Old Style" panose="02020502050305020303" pitchFamily="18" charset="0"/>
              </a:rPr>
              <a:t>Van </a:t>
            </a:r>
            <a:r>
              <a:rPr lang="en-US" altLang="nl-NL" sz="4200" dirty="0" err="1">
                <a:latin typeface="Calibri" panose="020F0502020204030204" pitchFamily="34" charset="0"/>
                <a:cs typeface="Goudy Old Style" panose="02020502050305020303" pitchFamily="18" charset="0"/>
              </a:rPr>
              <a:t>leren</a:t>
            </a:r>
            <a:r>
              <a:rPr lang="en-US" altLang="nl-NL" sz="4200" dirty="0">
                <a:latin typeface="Calibri" panose="020F0502020204030204" pitchFamily="34" charset="0"/>
                <a:cs typeface="Goudy Old Style" panose="02020502050305020303" pitchFamily="18" charset="0"/>
              </a:rPr>
              <a:t> van de </a:t>
            </a:r>
            <a:r>
              <a:rPr lang="en-US" altLang="nl-NL" sz="4200" dirty="0" err="1">
                <a:latin typeface="Calibri" panose="020F0502020204030204" pitchFamily="34" charset="0"/>
                <a:cs typeface="Goudy Old Style" panose="02020502050305020303" pitchFamily="18" charset="0"/>
              </a:rPr>
              <a:t>leerkracht</a:t>
            </a:r>
            <a:r>
              <a:rPr lang="en-US" altLang="nl-NL" sz="4200" dirty="0">
                <a:latin typeface="Calibri" panose="020F0502020204030204" pitchFamily="34" charset="0"/>
                <a:cs typeface="Goudy Old Style" panose="02020502050305020303" pitchFamily="18" charset="0"/>
              </a:rPr>
              <a:t> </a:t>
            </a:r>
            <a:br>
              <a:rPr lang="en-US" altLang="nl-NL" sz="4200" dirty="0">
                <a:latin typeface="Calibri" panose="020F0502020204030204" pitchFamily="34" charset="0"/>
                <a:cs typeface="Goudy Old Style" panose="02020502050305020303" pitchFamily="18" charset="0"/>
              </a:rPr>
            </a:br>
            <a:r>
              <a:rPr lang="en-US" altLang="nl-NL" sz="4200" dirty="0" err="1">
                <a:latin typeface="Calibri" panose="020F0502020204030204" pitchFamily="34" charset="0"/>
                <a:cs typeface="Goudy Old Style" panose="02020502050305020303" pitchFamily="18" charset="0"/>
              </a:rPr>
              <a:t>naar</a:t>
            </a:r>
            <a:r>
              <a:rPr lang="en-US" altLang="nl-NL" sz="4200" dirty="0">
                <a:latin typeface="Calibri" panose="020F0502020204030204" pitchFamily="34" charset="0"/>
                <a:cs typeface="Goudy Old Style" panose="02020502050305020303" pitchFamily="18" charset="0"/>
              </a:rPr>
              <a:t> </a:t>
            </a:r>
            <a:r>
              <a:rPr lang="en-US" altLang="nl-NL" sz="4200" dirty="0" err="1">
                <a:latin typeface="Calibri" panose="020F0502020204030204" pitchFamily="34" charset="0"/>
                <a:cs typeface="Goudy Old Style" panose="02020502050305020303" pitchFamily="18" charset="0"/>
              </a:rPr>
              <a:t>zelf</a:t>
            </a:r>
            <a:r>
              <a:rPr lang="en-US" altLang="nl-NL" sz="4200" dirty="0">
                <a:latin typeface="Calibri" panose="020F0502020204030204" pitchFamily="34" charset="0"/>
                <a:cs typeface="Goudy Old Style" panose="02020502050305020303" pitchFamily="18" charset="0"/>
              </a:rPr>
              <a:t> </a:t>
            </a:r>
            <a:r>
              <a:rPr lang="en-US" altLang="nl-NL" sz="4200" dirty="0" err="1">
                <a:latin typeface="Calibri" panose="020F0502020204030204" pitchFamily="34" charset="0"/>
                <a:cs typeface="Goudy Old Style" panose="02020502050305020303" pitchFamily="18" charset="0"/>
              </a:rPr>
              <a:t>leren</a:t>
            </a:r>
            <a:br>
              <a:rPr lang="en-US" altLang="nl-NL" sz="4200" dirty="0">
                <a:latin typeface="Calibri" panose="020F0502020204030204" pitchFamily="34" charset="0"/>
                <a:cs typeface="Goudy Old Style" panose="02020502050305020303" pitchFamily="18" charset="0"/>
              </a:rPr>
            </a:br>
            <a:endParaRPr lang="en-US" altLang="nl-NL" sz="4200" dirty="0">
              <a:latin typeface="Calibri" panose="020F0502020204030204" pitchFamily="34" charset="0"/>
              <a:cs typeface="Goudy Old Style" panose="02020502050305020303" pitchFamily="18" charset="0"/>
            </a:endParaRPr>
          </a:p>
        </p:txBody>
      </p:sp>
      <p:sp>
        <p:nvSpPr>
          <p:cNvPr id="4" name="Isosceles Triangle 3"/>
          <p:cNvSpPr/>
          <p:nvPr/>
        </p:nvSpPr>
        <p:spPr>
          <a:xfrm>
            <a:off x="3352800" y="2133600"/>
            <a:ext cx="3733800" cy="3657600"/>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6" name="Isosceles Triangle 5"/>
          <p:cNvSpPr/>
          <p:nvPr/>
        </p:nvSpPr>
        <p:spPr>
          <a:xfrm rot="10800000">
            <a:off x="914400" y="2133600"/>
            <a:ext cx="3733800" cy="3657600"/>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722948" name="Text Box 20"/>
          <p:cNvSpPr txBox="1">
            <a:spLocks noChangeArrowheads="1"/>
          </p:cNvSpPr>
          <p:nvPr/>
        </p:nvSpPr>
        <p:spPr bwMode="auto">
          <a:xfrm>
            <a:off x="7315200" y="6435725"/>
            <a:ext cx="1828800" cy="3048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a:ea typeface="+mn-ea"/>
                <a:cs typeface="+mn-cs"/>
              </a:rPr>
              <a:t>Fisher, D., &amp; Frey, N.</a:t>
            </a:r>
          </a:p>
        </p:txBody>
      </p:sp>
      <p:sp>
        <p:nvSpPr>
          <p:cNvPr id="722949" name="TextBox 7"/>
          <p:cNvSpPr txBox="1">
            <a:spLocks noChangeArrowheads="1"/>
          </p:cNvSpPr>
          <p:nvPr/>
        </p:nvSpPr>
        <p:spPr bwMode="auto">
          <a:xfrm>
            <a:off x="838200" y="1600200"/>
            <a:ext cx="3886200" cy="40005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srgbClr val="000000"/>
                </a:solidFill>
                <a:effectLst/>
                <a:uLnTx/>
                <a:uFillTx/>
                <a:latin typeface="Calibri" pitchFamily="34" charset="0"/>
                <a:ea typeface="+mn-ea"/>
                <a:cs typeface="Segoe UI" pitchFamily="34" charset="0"/>
              </a:rPr>
              <a:t>Verantwoordelijkheid leerkracht</a:t>
            </a:r>
          </a:p>
        </p:txBody>
      </p:sp>
      <p:sp>
        <p:nvSpPr>
          <p:cNvPr id="722950" name="TextBox 8"/>
          <p:cNvSpPr txBox="1">
            <a:spLocks noChangeArrowheads="1"/>
          </p:cNvSpPr>
          <p:nvPr/>
        </p:nvSpPr>
        <p:spPr bwMode="auto">
          <a:xfrm>
            <a:off x="3352800" y="5791200"/>
            <a:ext cx="3886200" cy="40005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srgbClr val="000000"/>
                </a:solidFill>
                <a:effectLst/>
                <a:uLnTx/>
                <a:uFillTx/>
                <a:latin typeface="Calibri" pitchFamily="34" charset="0"/>
                <a:ea typeface="+mn-ea"/>
                <a:cs typeface="Segoe UI" pitchFamily="34" charset="0"/>
              </a:rPr>
              <a:t>Verantwoordelijkheid leerling</a:t>
            </a:r>
          </a:p>
        </p:txBody>
      </p:sp>
      <p:graphicFrame>
        <p:nvGraphicFramePr>
          <p:cNvPr id="33" name="Table 32"/>
          <p:cNvGraphicFramePr>
            <a:graphicFrameLocks noGrp="1"/>
          </p:cNvGraphicFramePr>
          <p:nvPr/>
        </p:nvGraphicFramePr>
        <p:xfrm>
          <a:off x="914400" y="2133600"/>
          <a:ext cx="6248400" cy="3810000"/>
        </p:xfrm>
        <a:graphic>
          <a:graphicData uri="http://schemas.openxmlformats.org/drawingml/2006/table">
            <a:tbl>
              <a:tblPr firstRow="1" bandRow="1">
                <a:tableStyleId>{2D5ABB26-0587-4C30-8999-92F81FD0307C}</a:tableStyleId>
              </a:tblPr>
              <a:tblGrid>
                <a:gridCol w="3461657">
                  <a:extLst>
                    <a:ext uri="{9D8B030D-6E8A-4147-A177-3AD203B41FA5}">
                      <a16:colId xmlns:a16="http://schemas.microsoft.com/office/drawing/2014/main" val="20000"/>
                    </a:ext>
                  </a:extLst>
                </a:gridCol>
                <a:gridCol w="2786743">
                  <a:extLst>
                    <a:ext uri="{9D8B030D-6E8A-4147-A177-3AD203B41FA5}">
                      <a16:colId xmlns:a16="http://schemas.microsoft.com/office/drawing/2014/main" val="20001"/>
                    </a:ext>
                  </a:extLst>
                </a:gridCol>
              </a:tblGrid>
              <a:tr h="944880">
                <a:tc>
                  <a:txBody>
                    <a:bodyPr/>
                    <a:lstStyle/>
                    <a:p>
                      <a:endParaRPr lang="en-US" sz="1800" dirty="0">
                        <a:latin typeface="+mn-lt"/>
                        <a:cs typeface="+mn-cs"/>
                      </a:endParaRPr>
                    </a:p>
                    <a:p>
                      <a:pPr algn="ctr"/>
                      <a:r>
                        <a:rPr lang="en-US" sz="2400" dirty="0">
                          <a:latin typeface="Segoe UI" pitchFamily="34" charset="0"/>
                          <a:cs typeface="Segoe UI" pitchFamily="34" charset="0"/>
                        </a:rPr>
                        <a:t>    </a:t>
                      </a:r>
                      <a:r>
                        <a:rPr lang="en-US" sz="2400" dirty="0" err="1">
                          <a:latin typeface="Segoe UI" pitchFamily="34" charset="0"/>
                          <a:cs typeface="Segoe UI" pitchFamily="34" charset="0"/>
                        </a:rPr>
                        <a:t>Doel</a:t>
                      </a:r>
                      <a:r>
                        <a:rPr lang="en-US" sz="2400" dirty="0">
                          <a:latin typeface="Segoe UI" pitchFamily="34" charset="0"/>
                          <a:cs typeface="Segoe UI" pitchFamily="34" charset="0"/>
                        </a:rPr>
                        <a:t> les</a:t>
                      </a:r>
                    </a:p>
                    <a:p>
                      <a:pPr algn="ctr"/>
                      <a:r>
                        <a:rPr lang="en-US" sz="1400" dirty="0">
                          <a:latin typeface="Segoe UI" pitchFamily="34" charset="0"/>
                          <a:cs typeface="Segoe UI" pitchFamily="34" charset="0"/>
                        </a:rPr>
                        <a:t>        (5- 10 min.)</a:t>
                      </a:r>
                    </a:p>
                  </a:txBody>
                  <a:tcPr>
                    <a:lnT w="12700" cap="flat" cmpd="sng" algn="ctr">
                      <a:noFill/>
                      <a:prstDash val="solid"/>
                      <a:round/>
                      <a:headEnd type="none" w="med" len="med"/>
                      <a:tailEnd type="none" w="med" len="med"/>
                    </a:lnT>
                    <a:lnB w="38100" cap="flat" cmpd="sng" algn="ctr">
                      <a:solidFill>
                        <a:schemeClr val="tx1"/>
                      </a:solidFill>
                      <a:prstDash val="dot"/>
                      <a:round/>
                      <a:headEnd type="none" w="med" len="med"/>
                      <a:tailEnd type="none" w="med" len="med"/>
                    </a:lnB>
                  </a:tcPr>
                </a:tc>
                <a:tc>
                  <a:txBody>
                    <a:bodyPr/>
                    <a:lstStyle/>
                    <a:p>
                      <a:endParaRPr lang="en-US" sz="2400" dirty="0">
                        <a:latin typeface="Segoe UI" pitchFamily="34" charset="0"/>
                        <a:cs typeface="Segoe UI" pitchFamily="34" charset="0"/>
                      </a:endParaRPr>
                    </a:p>
                  </a:txBody>
                  <a:tcPr>
                    <a:lnT w="12700" cap="flat" cmpd="sng" algn="ctr">
                      <a:noFill/>
                      <a:prstDash val="solid"/>
                      <a:round/>
                      <a:headEnd type="none" w="med" len="med"/>
                      <a:tailEnd type="none" w="med" len="med"/>
                    </a:lnT>
                    <a:lnB w="381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1036320">
                <a:tc>
                  <a:txBody>
                    <a:bodyPr/>
                    <a:lstStyle/>
                    <a:p>
                      <a:pPr algn="ctr"/>
                      <a:r>
                        <a:rPr lang="en-US" sz="2400" b="0" i="1" baseline="0" dirty="0">
                          <a:solidFill>
                            <a:srgbClr val="FF0000"/>
                          </a:solidFill>
                          <a:latin typeface="Segoe UI" pitchFamily="34" charset="0"/>
                          <a:cs typeface="Segoe UI" pitchFamily="34" charset="0"/>
                        </a:rPr>
                        <a:t>   </a:t>
                      </a:r>
                      <a:r>
                        <a:rPr lang="en-US" sz="2400" b="0" i="1" baseline="0" dirty="0" err="1">
                          <a:solidFill>
                            <a:srgbClr val="FF0000"/>
                          </a:solidFill>
                          <a:latin typeface="Segoe UI" pitchFamily="34" charset="0"/>
                          <a:cs typeface="Segoe UI" pitchFamily="34" charset="0"/>
                        </a:rPr>
                        <a:t>Begeleide</a:t>
                      </a:r>
                      <a:r>
                        <a:rPr lang="en-US" sz="2400" b="0" i="1" baseline="0" dirty="0">
                          <a:solidFill>
                            <a:srgbClr val="FF0000"/>
                          </a:solidFill>
                          <a:latin typeface="Segoe UI" pitchFamily="34" charset="0"/>
                          <a:cs typeface="Segoe UI" pitchFamily="34" charset="0"/>
                        </a:rPr>
                        <a:t> </a:t>
                      </a:r>
                    </a:p>
                    <a:p>
                      <a:pPr algn="ctr"/>
                      <a:r>
                        <a:rPr lang="en-US" sz="2400" b="0" i="1" baseline="0" dirty="0" err="1">
                          <a:solidFill>
                            <a:srgbClr val="FF0000"/>
                          </a:solidFill>
                          <a:latin typeface="Segoe UI" pitchFamily="34" charset="0"/>
                          <a:cs typeface="Segoe UI" pitchFamily="34" charset="0"/>
                        </a:rPr>
                        <a:t>Instructie</a:t>
                      </a:r>
                      <a:r>
                        <a:rPr lang="en-US" sz="2400" b="0" i="1" baseline="0" dirty="0">
                          <a:solidFill>
                            <a:srgbClr val="FF0000"/>
                          </a:solidFill>
                          <a:latin typeface="Segoe UI" pitchFamily="34" charset="0"/>
                          <a:cs typeface="Segoe UI" pitchFamily="34" charset="0"/>
                        </a:rPr>
                        <a:t> </a:t>
                      </a:r>
                    </a:p>
                    <a:p>
                      <a:pPr algn="ctr"/>
                      <a:r>
                        <a:rPr lang="en-US" sz="1400" b="0" i="0" baseline="0" dirty="0">
                          <a:solidFill>
                            <a:schemeClr val="tx1"/>
                          </a:solidFill>
                          <a:latin typeface="Segoe UI" pitchFamily="34" charset="0"/>
                          <a:cs typeface="Segoe UI" pitchFamily="34" charset="0"/>
                        </a:rPr>
                        <a:t>  (5 – 10  min.)</a:t>
                      </a:r>
                      <a:endParaRPr lang="en-US" sz="1400" b="0" i="0" dirty="0">
                        <a:solidFill>
                          <a:schemeClr val="tx1"/>
                        </a:solidFill>
                        <a:latin typeface="Segoe UI" pitchFamily="34" charset="0"/>
                        <a:cs typeface="Segoe UI" pitchFamily="34" charset="0"/>
                      </a:endParaRPr>
                    </a:p>
                  </a:txBody>
                  <a:tcPr>
                    <a:lnT w="38100" cap="flat" cmpd="sng" algn="ctr">
                      <a:solidFill>
                        <a:schemeClr val="tx1"/>
                      </a:solidFill>
                      <a:prstDash val="dot"/>
                      <a:round/>
                      <a:headEnd type="none" w="med" len="med"/>
                      <a:tailEnd type="none" w="med" len="med"/>
                    </a:lnT>
                    <a:lnB w="38100" cap="flat" cmpd="sng" algn="ctr">
                      <a:solidFill>
                        <a:schemeClr val="tx1"/>
                      </a:solidFill>
                      <a:prstDash val="dash"/>
                      <a:round/>
                      <a:headEnd type="none" w="med" len="med"/>
                      <a:tailEnd type="none" w="med" len="med"/>
                    </a:lnB>
                  </a:tcPr>
                </a:tc>
                <a:tc>
                  <a:txBody>
                    <a:bodyPr/>
                    <a:lstStyle/>
                    <a:p>
                      <a:endParaRPr lang="en-US" dirty="0"/>
                    </a:p>
                  </a:txBody>
                  <a:tcPr>
                    <a:lnT w="38100" cap="flat" cmpd="sng" algn="ctr">
                      <a:solidFill>
                        <a:schemeClr val="tx1"/>
                      </a:solidFill>
                      <a:prstDash val="dot"/>
                      <a:round/>
                      <a:headEnd type="none" w="med" len="med"/>
                      <a:tailEnd type="none" w="med" len="med"/>
                    </a:lnT>
                    <a:lnB w="381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914400">
                <a:tc>
                  <a:txBody>
                    <a:bodyPr/>
                    <a:lstStyle/>
                    <a:p>
                      <a:endParaRPr lang="en-US" dirty="0"/>
                    </a:p>
                  </a:txBody>
                  <a:tcPr>
                    <a:lnT w="38100" cap="flat" cmpd="sng" algn="ctr">
                      <a:solidFill>
                        <a:schemeClr val="tx1"/>
                      </a:solidFill>
                      <a:prstDash val="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r>
                        <a:rPr lang="en-US" sz="2400" i="1" dirty="0" err="1">
                          <a:solidFill>
                            <a:srgbClr val="FF0000"/>
                          </a:solidFill>
                          <a:latin typeface="Segoe UI" pitchFamily="34" charset="0"/>
                          <a:cs typeface="Segoe UI" pitchFamily="34" charset="0"/>
                        </a:rPr>
                        <a:t>Samenwerken</a:t>
                      </a:r>
                      <a:endParaRPr lang="en-US" sz="2400" i="1" dirty="0">
                        <a:solidFill>
                          <a:srgbClr val="FF0000"/>
                        </a:solidFill>
                        <a:latin typeface="Segoe UI" pitchFamily="34" charset="0"/>
                        <a:cs typeface="Segoe UI" pitchFamily="34" charset="0"/>
                      </a:endParaRPr>
                    </a:p>
                    <a:p>
                      <a:r>
                        <a:rPr lang="en-US" sz="1400" i="0" dirty="0">
                          <a:solidFill>
                            <a:schemeClr val="tx1"/>
                          </a:solidFill>
                          <a:latin typeface="Segoe UI" pitchFamily="34" charset="0"/>
                          <a:cs typeface="Segoe UI" pitchFamily="34" charset="0"/>
                        </a:rPr>
                        <a:t>       (5 – 10 min.)</a:t>
                      </a:r>
                    </a:p>
                  </a:txBody>
                  <a:tcPr>
                    <a:lnT w="38100" cap="flat" cmpd="sng" algn="ctr">
                      <a:solidFill>
                        <a:schemeClr val="tx1"/>
                      </a:solidFill>
                      <a:prstDash val="dash"/>
                      <a:round/>
                      <a:headEnd type="none" w="med" len="med"/>
                      <a:tailEnd type="none" w="med" len="med"/>
                    </a:lnT>
                    <a:lnB w="381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2"/>
                  </a:ext>
                </a:extLst>
              </a:tr>
              <a:tr h="914400">
                <a:tc>
                  <a:txBody>
                    <a:bodyPr/>
                    <a:lstStyle/>
                    <a:p>
                      <a:endParaRPr lang="en-US" dirty="0"/>
                    </a:p>
                  </a:txBody>
                  <a:tcPr>
                    <a:lnT w="381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tcPr>
                </a:tc>
                <a:tc>
                  <a:txBody>
                    <a:bodyPr/>
                    <a:lstStyle/>
                    <a:p>
                      <a:r>
                        <a:rPr lang="en-US" sz="2400" i="0" dirty="0" err="1">
                          <a:latin typeface="Segoe UI" pitchFamily="34" charset="0"/>
                          <a:cs typeface="Segoe UI" pitchFamily="34" charset="0"/>
                        </a:rPr>
                        <a:t>Zelfstandig</a:t>
                      </a:r>
                      <a:endParaRPr lang="en-US" sz="2400" i="0" dirty="0">
                        <a:latin typeface="Segoe UI" pitchFamily="34" charset="0"/>
                        <a:cs typeface="Segoe UI" pitchFamily="34" charset="0"/>
                      </a:endParaRPr>
                    </a:p>
                    <a:p>
                      <a:r>
                        <a:rPr lang="en-US" sz="1400" i="0" dirty="0">
                          <a:latin typeface="Segoe UI" pitchFamily="34" charset="0"/>
                          <a:cs typeface="Segoe UI" pitchFamily="34" charset="0"/>
                        </a:rPr>
                        <a:t>       ( 5 – 10 min.)</a:t>
                      </a:r>
                    </a:p>
                  </a:txBody>
                  <a:tcPr>
                    <a:lnT w="381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22963" name="TextBox 33"/>
          <p:cNvSpPr txBox="1">
            <a:spLocks noChangeArrowheads="1"/>
          </p:cNvSpPr>
          <p:nvPr/>
        </p:nvSpPr>
        <p:spPr bwMode="auto">
          <a:xfrm>
            <a:off x="7162800" y="2286000"/>
            <a:ext cx="1549400" cy="5238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Segoe UI" pitchFamily="34" charset="0"/>
                <a:ea typeface="+mn-ea"/>
                <a:cs typeface="Segoe UI" pitchFamily="34" charset="0"/>
              </a:rPr>
              <a:t>“</a:t>
            </a:r>
            <a:r>
              <a:rPr kumimoji="0" lang="en-US" sz="2000" b="0" i="0" u="none" strike="noStrike" kern="0" cap="none" spc="0" normalizeH="0" baseline="0" noProof="0">
                <a:ln>
                  <a:noFill/>
                </a:ln>
                <a:solidFill>
                  <a:srgbClr val="000000"/>
                </a:solidFill>
                <a:effectLst/>
                <a:uLnTx/>
                <a:uFillTx/>
                <a:latin typeface="Segoe UI" pitchFamily="34" charset="0"/>
                <a:ea typeface="+mn-ea"/>
                <a:cs typeface="Segoe UI" pitchFamily="34" charset="0"/>
              </a:rPr>
              <a:t>Ik doe het”</a:t>
            </a:r>
          </a:p>
        </p:txBody>
      </p:sp>
      <p:sp>
        <p:nvSpPr>
          <p:cNvPr id="722964" name="TextBox 35"/>
          <p:cNvSpPr txBox="1">
            <a:spLocks noChangeArrowheads="1"/>
          </p:cNvSpPr>
          <p:nvPr/>
        </p:nvSpPr>
        <p:spPr bwMode="auto">
          <a:xfrm>
            <a:off x="7162800" y="3200400"/>
            <a:ext cx="1981200" cy="4000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Segoe UI" pitchFamily="34" charset="0"/>
                <a:ea typeface="+mn-ea"/>
                <a:cs typeface="Segoe UI" pitchFamily="34" charset="0"/>
              </a:rPr>
              <a:t>“Wij doen het”</a:t>
            </a:r>
          </a:p>
        </p:txBody>
      </p:sp>
      <p:sp>
        <p:nvSpPr>
          <p:cNvPr id="722965" name="TextBox 36"/>
          <p:cNvSpPr txBox="1">
            <a:spLocks noChangeArrowheads="1"/>
          </p:cNvSpPr>
          <p:nvPr/>
        </p:nvSpPr>
        <p:spPr bwMode="auto">
          <a:xfrm>
            <a:off x="7162800" y="4114800"/>
            <a:ext cx="1981200" cy="4000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Segoe UI" pitchFamily="34" charset="0"/>
                <a:ea typeface="+mn-ea"/>
                <a:cs typeface="Segoe UI" pitchFamily="34" charset="0"/>
              </a:rPr>
              <a:t>Jullie doen het“ </a:t>
            </a:r>
          </a:p>
        </p:txBody>
      </p:sp>
      <p:sp>
        <p:nvSpPr>
          <p:cNvPr id="722966" name="TextBox 37"/>
          <p:cNvSpPr txBox="1">
            <a:spLocks noChangeArrowheads="1"/>
          </p:cNvSpPr>
          <p:nvPr/>
        </p:nvSpPr>
        <p:spPr bwMode="auto">
          <a:xfrm>
            <a:off x="7162800" y="5105400"/>
            <a:ext cx="1981200" cy="5238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Segoe UI" pitchFamily="34" charset="0"/>
                <a:ea typeface="+mn-ea"/>
                <a:cs typeface="Segoe UI" pitchFamily="34" charset="0"/>
              </a:rPr>
              <a:t>“</a:t>
            </a:r>
            <a:r>
              <a:rPr kumimoji="0" lang="en-US" sz="2000" b="0" i="0" u="none" strike="noStrike" kern="0" cap="none" spc="0" normalizeH="0" baseline="0" noProof="0">
                <a:ln>
                  <a:noFill/>
                </a:ln>
                <a:solidFill>
                  <a:srgbClr val="000000"/>
                </a:solidFill>
                <a:effectLst/>
                <a:uLnTx/>
                <a:uFillTx/>
                <a:latin typeface="Segoe UI" pitchFamily="34" charset="0"/>
                <a:ea typeface="+mn-ea"/>
                <a:cs typeface="Segoe UI" pitchFamily="34" charset="0"/>
              </a:rPr>
              <a:t>Jij doet het</a:t>
            </a:r>
            <a:r>
              <a:rPr kumimoji="0" lang="en-US" sz="2800" b="0" i="0" u="none" strike="noStrike" kern="0" cap="none" spc="0" normalizeH="0" baseline="0" noProof="0">
                <a:ln>
                  <a:noFill/>
                </a:ln>
                <a:solidFill>
                  <a:srgbClr val="000000"/>
                </a:solidFill>
                <a:effectLst/>
                <a:uLnTx/>
                <a:uFillTx/>
                <a:latin typeface="Segoe UI" pitchFamily="34" charset="0"/>
                <a:ea typeface="+mn-ea"/>
                <a:cs typeface="Segoe UI" pitchFamily="34" charset="0"/>
              </a:rPr>
              <a:t>”</a:t>
            </a:r>
          </a:p>
        </p:txBody>
      </p:sp>
      <p:sp>
        <p:nvSpPr>
          <p:cNvPr id="39" name="Flowchart: Alternate Process 38"/>
          <p:cNvSpPr/>
          <p:nvPr/>
        </p:nvSpPr>
        <p:spPr>
          <a:xfrm>
            <a:off x="6918325" y="2192338"/>
            <a:ext cx="2133600" cy="762000"/>
          </a:xfrm>
          <a:prstGeom prst="flowChartAlternateProcess">
            <a:avLst/>
          </a:prstGeom>
          <a:solidFill>
            <a:srgbClr val="FF0000">
              <a:alpha val="21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a:ea typeface="+mn-ea"/>
              <a:cs typeface="+mn-cs"/>
            </a:endParaRPr>
          </a:p>
        </p:txBody>
      </p:sp>
      <p:sp>
        <p:nvSpPr>
          <p:cNvPr id="14" name="Down Arrow 13"/>
          <p:cNvSpPr/>
          <p:nvPr/>
        </p:nvSpPr>
        <p:spPr>
          <a:xfrm>
            <a:off x="0" y="2133600"/>
            <a:ext cx="838200" cy="381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white"/>
                </a:solidFill>
                <a:effectLst/>
                <a:uLnTx/>
                <a:uFillTx/>
                <a:latin typeface="Corbel" pitchFamily="34" charset="0"/>
                <a:ea typeface="+mn-ea"/>
                <a:cs typeface="+mn-cs"/>
              </a:rPr>
              <a:t>Voortgang</a:t>
            </a:r>
            <a:r>
              <a:rPr kumimoji="0" lang="en-US" sz="2000" b="0" i="0" u="none" strike="noStrike" kern="0" cap="none" spc="0" normalizeH="0" baseline="0" noProof="0" dirty="0">
                <a:ln>
                  <a:noFill/>
                </a:ln>
                <a:solidFill>
                  <a:prstClr val="white"/>
                </a:solidFill>
                <a:effectLst/>
                <a:uLnTx/>
                <a:uFillTx/>
                <a:latin typeface="Corbel" pitchFamily="34" charset="0"/>
                <a:ea typeface="+mn-ea"/>
                <a:cs typeface="+mn-cs"/>
              </a:rPr>
              <a:t>  les</a:t>
            </a:r>
          </a:p>
        </p:txBody>
      </p:sp>
      <p:sp>
        <p:nvSpPr>
          <p:cNvPr id="3" name="Rechthoek 2"/>
          <p:cNvSpPr/>
          <p:nvPr/>
        </p:nvSpPr>
        <p:spPr>
          <a:xfrm>
            <a:off x="2225675" y="6332538"/>
            <a:ext cx="4848225" cy="4048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Calibri"/>
                <a:ea typeface="+mn-ea"/>
                <a:cs typeface="+mn-cs"/>
              </a:rPr>
              <a:t>Einde les: hebben we ons doel bereikt?</a:t>
            </a:r>
          </a:p>
        </p:txBody>
      </p:sp>
      <p:sp>
        <p:nvSpPr>
          <p:cNvPr id="16" name="Flowchart: Alternate Process 38"/>
          <p:cNvSpPr/>
          <p:nvPr/>
        </p:nvSpPr>
        <p:spPr>
          <a:xfrm>
            <a:off x="6918325" y="3087688"/>
            <a:ext cx="2133600" cy="762000"/>
          </a:xfrm>
          <a:prstGeom prst="flowChartAlternateProcess">
            <a:avLst/>
          </a:prstGeom>
          <a:solidFill>
            <a:srgbClr val="FF0000">
              <a:alpha val="21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a:ea typeface="+mn-ea"/>
              <a:cs typeface="+mn-cs"/>
            </a:endParaRPr>
          </a:p>
        </p:txBody>
      </p:sp>
      <p:sp>
        <p:nvSpPr>
          <p:cNvPr id="17" name="Flowchart: Alternate Process 38"/>
          <p:cNvSpPr/>
          <p:nvPr/>
        </p:nvSpPr>
        <p:spPr>
          <a:xfrm>
            <a:off x="6918325" y="3990975"/>
            <a:ext cx="2133600" cy="762000"/>
          </a:xfrm>
          <a:prstGeom prst="flowChartAlternateProcess">
            <a:avLst/>
          </a:prstGeom>
          <a:solidFill>
            <a:srgbClr val="FF0000">
              <a:alpha val="21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7204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grpId="1" nodeType="clickEffect">
                                  <p:stCondLst>
                                    <p:cond delay="0"/>
                                  </p:stCondLst>
                                  <p:childTnLst>
                                    <p:animMotion origin="layout" path="M 1.11111E-6 -1.48148E-6 L -0.00052 0.13866 " pathEditMode="relative" rAng="0" ptsTypes="AA">
                                      <p:cBhvr>
                                        <p:cTn id="16" dur="2000" fill="hold"/>
                                        <p:tgtEl>
                                          <p:spTgt spid="39"/>
                                        </p:tgtEl>
                                        <p:attrNameLst>
                                          <p:attrName>ppt_x</p:attrName>
                                          <p:attrName>ppt_y</p:attrName>
                                        </p:attrNameLst>
                                      </p:cBhvr>
                                      <p:rCtr x="-35" y="6921"/>
                                    </p:animMotion>
                                  </p:childTnLst>
                                </p:cTn>
                              </p:par>
                            </p:childTnLst>
                          </p:cTn>
                        </p:par>
                        <p:par>
                          <p:cTn id="17" fill="hold" nodeType="afterGroup">
                            <p:stCondLst>
                              <p:cond delay="2000"/>
                            </p:stCondLst>
                            <p:childTnLst>
                              <p:par>
                                <p:cTn id="18" presetID="1" presetClass="exit" presetSubtype="0" fill="hold" grpId="2" nodeType="afterEffect">
                                  <p:stCondLst>
                                    <p:cond delay="0"/>
                                  </p:stCondLst>
                                  <p:childTnLst>
                                    <p:set>
                                      <p:cBhvr>
                                        <p:cTn id="19" dur="1" fill="hold">
                                          <p:stCondLst>
                                            <p:cond delay="0"/>
                                          </p:stCondLst>
                                        </p:cTn>
                                        <p:tgtEl>
                                          <p:spTgt spid="39"/>
                                        </p:tgtEl>
                                        <p:attrNameLst>
                                          <p:attrName>style.visibility</p:attrName>
                                        </p:attrNameLst>
                                      </p:cBhvr>
                                      <p:to>
                                        <p:strVal val="hidden"/>
                                      </p:to>
                                    </p:se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nodeType="afterGroup">
                            <p:stCondLst>
                              <p:cond delay="2500"/>
                            </p:stCondLst>
                            <p:childTnLst>
                              <p:par>
                                <p:cTn id="25" presetID="42" presetClass="path" presetSubtype="0" accel="50000" decel="50000" fill="hold" grpId="1" nodeType="afterEffect">
                                  <p:stCondLst>
                                    <p:cond delay="0"/>
                                  </p:stCondLst>
                                  <p:childTnLst>
                                    <p:animMotion origin="layout" path="M 1.11111E-6 2.96296E-6 L -0.00052 0.13865 " pathEditMode="relative" rAng="0" ptsTypes="AA">
                                      <p:cBhvr>
                                        <p:cTn id="26" dur="2000" fill="hold"/>
                                        <p:tgtEl>
                                          <p:spTgt spid="16"/>
                                        </p:tgtEl>
                                        <p:attrNameLst>
                                          <p:attrName>ppt_x</p:attrName>
                                          <p:attrName>ppt_y</p:attrName>
                                        </p:attrNameLst>
                                      </p:cBhvr>
                                      <p:rCtr x="-35" y="6921"/>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par>
                          <p:cTn id="31" fill="hold" nodeType="afterGroup">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nodeType="afterGroup">
                            <p:stCondLst>
                              <p:cond delay="500"/>
                            </p:stCondLst>
                            <p:childTnLst>
                              <p:par>
                                <p:cTn id="36" presetID="42" presetClass="path" presetSubtype="0" accel="50000" decel="50000" fill="hold" grpId="1" nodeType="afterEffect">
                                  <p:stCondLst>
                                    <p:cond delay="0"/>
                                  </p:stCondLst>
                                  <p:childTnLst>
                                    <p:animMotion origin="layout" path="M -0.00052 0.00694 L 0.00053 0.1456 " pathEditMode="relative" rAng="0" ptsTypes="AA">
                                      <p:cBhvr>
                                        <p:cTn id="37" dur="2000" fill="hold"/>
                                        <p:tgtEl>
                                          <p:spTgt spid="17"/>
                                        </p:tgtEl>
                                        <p:attrNameLst>
                                          <p:attrName>ppt_x</p:attrName>
                                          <p:attrName>ppt_y</p:attrName>
                                        </p:attrNameLst>
                                      </p:cBhvr>
                                      <p:rCtr x="1"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9" grpId="2" animBg="1"/>
      <p:bldP spid="16" grpId="0" animBg="1"/>
      <p:bldP spid="16" grpId="1" animBg="1"/>
      <p:bldP spid="16" grpId="2" animBg="1"/>
      <p:bldP spid="17" grpId="0" animBg="1"/>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alibri" panose="020F0502020204030204" pitchFamily="34" charset="0"/>
                <a:cs typeface="Calibri" panose="020F0502020204030204" pitchFamily="34" charset="0"/>
              </a:rPr>
              <a:t>Wat is cruciaal?</a:t>
            </a:r>
          </a:p>
        </p:txBody>
      </p:sp>
      <p:sp>
        <p:nvSpPr>
          <p:cNvPr id="3" name="Tijdelijke aanduiding voor inhoud 2"/>
          <p:cNvSpPr>
            <a:spLocks noGrp="1"/>
          </p:cNvSpPr>
          <p:nvPr>
            <p:ph idx="1"/>
          </p:nvPr>
        </p:nvSpPr>
        <p:spPr>
          <a:xfrm>
            <a:off x="457200" y="1130710"/>
            <a:ext cx="8229600" cy="4995454"/>
          </a:xfrm>
        </p:spPr>
        <p:txBody>
          <a:bodyPr/>
          <a:lstStyle/>
          <a:p>
            <a:pPr marL="0" indent="0">
              <a:buNone/>
            </a:pPr>
            <a:r>
              <a:rPr lang="nl-NL" sz="2800" dirty="0">
                <a:latin typeface="Calibri" panose="020F0502020204030204" pitchFamily="34" charset="0"/>
                <a:cs typeface="Calibri" panose="020F0502020204030204" pitchFamily="34" charset="0"/>
              </a:rPr>
              <a:t>Goede doelgerichte </a:t>
            </a:r>
            <a:r>
              <a:rPr lang="nl-NL" sz="2800" dirty="0" err="1">
                <a:latin typeface="Calibri" panose="020F0502020204030204" pitchFamily="34" charset="0"/>
                <a:cs typeface="Calibri" panose="020F0502020204030204" pitchFamily="34" charset="0"/>
              </a:rPr>
              <a:t>modelende</a:t>
            </a:r>
            <a:r>
              <a:rPr lang="nl-NL" sz="2800" dirty="0">
                <a:latin typeface="Calibri" panose="020F0502020204030204" pitchFamily="34" charset="0"/>
                <a:cs typeface="Calibri" panose="020F0502020204030204" pitchFamily="34" charset="0"/>
              </a:rPr>
              <a:t> instructie moet leiden tot acties bij de leerlingen.</a:t>
            </a:r>
          </a:p>
          <a:p>
            <a:pPr marL="0" indent="0">
              <a:buNone/>
            </a:pPr>
            <a:r>
              <a:rPr lang="nl-NL" sz="2800" b="1" i="1" dirty="0">
                <a:latin typeface="Calibri" panose="020F0502020204030204" pitchFamily="34" charset="0"/>
                <a:cs typeface="Calibri" panose="020F0502020204030204" pitchFamily="34" charset="0"/>
              </a:rPr>
              <a:t>Model, model, model. </a:t>
            </a:r>
            <a:r>
              <a:rPr lang="nl-NL" sz="2800" dirty="0">
                <a:latin typeface="Calibri" panose="020F0502020204030204" pitchFamily="34" charset="0"/>
                <a:cs typeface="Calibri" panose="020F0502020204030204" pitchFamily="34" charset="0"/>
              </a:rPr>
              <a:t>Ze moeten onze ervaringen in het omgaan met teksten horen. </a:t>
            </a:r>
          </a:p>
          <a:p>
            <a:pPr marL="0" indent="0">
              <a:buNone/>
            </a:pPr>
            <a:r>
              <a:rPr lang="nl-NL" sz="2800" dirty="0">
                <a:latin typeface="Calibri" panose="020F0502020204030204" pitchFamily="34" charset="0"/>
                <a:cs typeface="Calibri" panose="020F0502020204030204" pitchFamily="34" charset="0"/>
              </a:rPr>
              <a:t>Voorbeelden van acties zijn:</a:t>
            </a:r>
          </a:p>
          <a:p>
            <a:r>
              <a:rPr lang="nl-NL" sz="2400" dirty="0">
                <a:latin typeface="Calibri" panose="020F0502020204030204" pitchFamily="34" charset="0"/>
                <a:cs typeface="Calibri" panose="020F0502020204030204" pitchFamily="34" charset="0"/>
              </a:rPr>
              <a:t>Discussiëren over de tekst of delen van de tekst, waardoor nieuwe vragen ontstaan;</a:t>
            </a:r>
          </a:p>
          <a:p>
            <a:r>
              <a:rPr lang="nl-NL" sz="2400" dirty="0">
                <a:latin typeface="Calibri" panose="020F0502020204030204" pitchFamily="34" charset="0"/>
                <a:cs typeface="Calibri" panose="020F0502020204030204" pitchFamily="34" charset="0"/>
              </a:rPr>
              <a:t>Aandacht voor tekstkenmerken: laat zien hoe tekstkenmerken helpen de tekst te begrijpen;</a:t>
            </a:r>
          </a:p>
          <a:p>
            <a:r>
              <a:rPr lang="nl-NL" sz="2400" dirty="0">
                <a:latin typeface="Calibri" panose="020F0502020204030204" pitchFamily="34" charset="0"/>
                <a:cs typeface="Calibri" panose="020F0502020204030204" pitchFamily="34" charset="0"/>
              </a:rPr>
              <a:t>Onderzoeken van zaken in de tekst;</a:t>
            </a:r>
          </a:p>
          <a:p>
            <a:r>
              <a:rPr lang="nl-NL" sz="2400" dirty="0">
                <a:latin typeface="Calibri" panose="020F0502020204030204" pitchFamily="34" charset="0"/>
                <a:cs typeface="Calibri" panose="020F0502020204030204" pitchFamily="34" charset="0"/>
              </a:rPr>
              <a:t>Een presentatie over de tekst houden;</a:t>
            </a:r>
          </a:p>
          <a:p>
            <a:r>
              <a:rPr lang="nl-NL" sz="2400" dirty="0">
                <a:latin typeface="Calibri" panose="020F0502020204030204" pitchFamily="34" charset="0"/>
                <a:cs typeface="Calibri" panose="020F0502020204030204" pitchFamily="34" charset="0"/>
              </a:rPr>
              <a:t>Schrijven naar aanleiding van de tekst.</a:t>
            </a:r>
          </a:p>
        </p:txBody>
      </p:sp>
      <p:sp>
        <p:nvSpPr>
          <p:cNvPr id="4" name="Tijdelijke aanduiding voor dianumm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C0833E-97FF-43BA-8528-4B6BE94FBE2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3922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469" y="138984"/>
            <a:ext cx="7886700" cy="1325563"/>
          </a:xfrm>
        </p:spPr>
        <p:txBody>
          <a:bodyPr/>
          <a:lstStyle/>
          <a:p>
            <a:r>
              <a:rPr lang="nl-NL" b="1" dirty="0">
                <a:latin typeface="+mn-lt"/>
              </a:rPr>
              <a:t>De rol van metacognitief handelen</a:t>
            </a:r>
          </a:p>
        </p:txBody>
      </p:sp>
      <p:sp>
        <p:nvSpPr>
          <p:cNvPr id="3" name="Tijdelijke aanduiding voor inhoud 2"/>
          <p:cNvSpPr>
            <a:spLocks noGrp="1"/>
          </p:cNvSpPr>
          <p:nvPr>
            <p:ph idx="1"/>
          </p:nvPr>
        </p:nvSpPr>
        <p:spPr/>
        <p:txBody>
          <a:bodyPr>
            <a:normAutofit lnSpcReduction="10000"/>
          </a:bodyPr>
          <a:lstStyle/>
          <a:p>
            <a:endParaRPr lang="nl-NL" dirty="0"/>
          </a:p>
          <a:p>
            <a:endParaRPr lang="nl-NL" dirty="0"/>
          </a:p>
          <a:p>
            <a:endParaRPr lang="nl-NL" dirty="0"/>
          </a:p>
          <a:p>
            <a:pPr marL="0" indent="0">
              <a:buNone/>
            </a:pPr>
            <a:r>
              <a:rPr lang="nl-NL" dirty="0"/>
              <a:t>We weten dat metacognitie in hoge mate </a:t>
            </a:r>
          </a:p>
          <a:p>
            <a:pPr marL="0" indent="0">
              <a:buNone/>
            </a:pPr>
            <a:r>
              <a:rPr lang="nl-NL" dirty="0"/>
              <a:t>het leerresultaat bepaalt (ca. 40%)(Veenman, 2013).</a:t>
            </a:r>
          </a:p>
          <a:p>
            <a:endParaRPr lang="nl-NL" dirty="0"/>
          </a:p>
          <a:p>
            <a:r>
              <a:rPr lang="nl-NL" dirty="0"/>
              <a:t>Het monitoren van het begrijpend lezen (zelfsturing, metacognitie) is de centrale strategie voor het controleren van het “begrijpen” (</a:t>
            </a:r>
            <a:r>
              <a:rPr lang="nl-NL" dirty="0" err="1"/>
              <a:t>Perfetti</a:t>
            </a:r>
            <a:r>
              <a:rPr lang="nl-NL" dirty="0"/>
              <a:t> 2009).</a:t>
            </a:r>
          </a:p>
          <a:p>
            <a:endParaRPr lang="nl-NL" dirty="0"/>
          </a:p>
        </p:txBody>
      </p:sp>
      <p:pic>
        <p:nvPicPr>
          <p:cNvPr id="4" name="Afbeelding 3"/>
          <p:cNvPicPr>
            <a:picLocks noChangeAspect="1"/>
          </p:cNvPicPr>
          <p:nvPr/>
        </p:nvPicPr>
        <p:blipFill>
          <a:blip r:embed="rId2"/>
          <a:stretch>
            <a:fillRect/>
          </a:stretch>
        </p:blipFill>
        <p:spPr>
          <a:xfrm>
            <a:off x="3625092" y="1475946"/>
            <a:ext cx="1402202" cy="1664352"/>
          </a:xfrm>
          <a:prstGeom prst="rect">
            <a:avLst/>
          </a:prstGeom>
        </p:spPr>
      </p:pic>
    </p:spTree>
    <p:extLst>
      <p:ext uri="{BB962C8B-B14F-4D97-AF65-F5344CB8AC3E}">
        <p14:creationId xmlns:p14="http://schemas.microsoft.com/office/powerpoint/2010/main" val="1294373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3970" name="Titel 1"/>
          <p:cNvSpPr>
            <a:spLocks noGrp="1"/>
          </p:cNvSpPr>
          <p:nvPr>
            <p:ph type="title"/>
          </p:nvPr>
        </p:nvSpPr>
        <p:spPr/>
        <p:txBody>
          <a:bodyPr/>
          <a:lstStyle/>
          <a:p>
            <a:r>
              <a:rPr lang="nl-NL" altLang="nl-NL" sz="3200" b="1" dirty="0">
                <a:latin typeface="Calibri" panose="020F0502020204030204" pitchFamily="34" charset="0"/>
                <a:cs typeface="Calibri" panose="020F0502020204030204" pitchFamily="34" charset="0"/>
              </a:rPr>
              <a:t>Wat moet er voor, tijdens en na het lezen van de tekst gebeuren?</a:t>
            </a:r>
            <a:br>
              <a:rPr lang="nl-NL" altLang="nl-NL" sz="3200" b="1" dirty="0">
                <a:latin typeface="Calibri" panose="020F0502020204030204" pitchFamily="34" charset="0"/>
                <a:cs typeface="Calibri" panose="020F0502020204030204" pitchFamily="34" charset="0"/>
              </a:rPr>
            </a:br>
            <a:r>
              <a:rPr lang="nl-NL" altLang="nl-NL" sz="3200" b="1" dirty="0">
                <a:latin typeface="Calibri" panose="020F0502020204030204" pitchFamily="34" charset="0"/>
                <a:cs typeface="Calibri" panose="020F0502020204030204" pitchFamily="34" charset="0"/>
              </a:rPr>
              <a:t>Rol metacognitief handelen (Vernooij 2015)</a:t>
            </a:r>
          </a:p>
        </p:txBody>
      </p:sp>
      <p:graphicFrame>
        <p:nvGraphicFramePr>
          <p:cNvPr id="7" name="Tijdelijke aanduiding voor inhoud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IJL-OMLAAG 7"/>
          <p:cNvSpPr/>
          <p:nvPr/>
        </p:nvSpPr>
        <p:spPr>
          <a:xfrm rot="20292833">
            <a:off x="6319838" y="2763838"/>
            <a:ext cx="485775"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PIJL-RECHTS 9"/>
          <p:cNvSpPr/>
          <p:nvPr/>
        </p:nvSpPr>
        <p:spPr>
          <a:xfrm rot="10800000">
            <a:off x="4286250" y="6165850"/>
            <a:ext cx="9794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PIJL-RECHTS 10"/>
          <p:cNvSpPr/>
          <p:nvPr/>
        </p:nvSpPr>
        <p:spPr>
          <a:xfrm rot="17301359">
            <a:off x="1946275" y="3014663"/>
            <a:ext cx="979487"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74826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latin typeface="Calibri" panose="020F0502020204030204" pitchFamily="34" charset="0"/>
              </a:rPr>
              <a:t>Doe wat </a:t>
            </a:r>
            <a:r>
              <a:rPr lang="nl-NL" dirty="0" err="1">
                <a:solidFill>
                  <a:schemeClr val="tx1"/>
                </a:solidFill>
                <a:latin typeface="Calibri" panose="020F0502020204030204" pitchFamily="34" charset="0"/>
              </a:rPr>
              <a:t>Hattie</a:t>
            </a:r>
            <a:r>
              <a:rPr lang="nl-NL" dirty="0">
                <a:solidFill>
                  <a:schemeClr val="tx1"/>
                </a:solidFill>
                <a:latin typeface="Calibri" panose="020F0502020204030204" pitchFamily="34" charset="0"/>
              </a:rPr>
              <a:t> (2016) zegt</a:t>
            </a:r>
          </a:p>
        </p:txBody>
      </p:sp>
      <p:sp>
        <p:nvSpPr>
          <p:cNvPr id="3" name="Tijdelijke aanduiding voor inhoud 2"/>
          <p:cNvSpPr>
            <a:spLocks noGrp="1"/>
          </p:cNvSpPr>
          <p:nvPr>
            <p:ph idx="1"/>
          </p:nvPr>
        </p:nvSpPr>
        <p:spPr/>
        <p:txBody>
          <a:bodyPr/>
          <a:lstStyle/>
          <a:p>
            <a:pPr marL="0" indent="0">
              <a:buNone/>
            </a:pPr>
            <a:r>
              <a:rPr lang="nl-NL" sz="2400" dirty="0">
                <a:latin typeface="Calibri" panose="020F0502020204030204" pitchFamily="34" charset="0"/>
              </a:rPr>
              <a:t>Maak lesopzetten met elkaar met vooral nadruk op:</a:t>
            </a:r>
          </a:p>
          <a:p>
            <a:pPr marL="0" indent="0">
              <a:buNone/>
            </a:pPr>
            <a:r>
              <a:rPr lang="nl-NL" sz="2400" dirty="0">
                <a:latin typeface="Calibri" panose="020F0502020204030204" pitchFamily="34" charset="0"/>
              </a:rPr>
              <a:t>- wat maakt lessen succesvol;</a:t>
            </a:r>
          </a:p>
          <a:p>
            <a:pPr marL="0" indent="0">
              <a:buNone/>
            </a:pPr>
            <a:r>
              <a:rPr lang="nl-NL" sz="2400" dirty="0">
                <a:latin typeface="Calibri" panose="020F0502020204030204" pitchFamily="34" charset="0"/>
              </a:rPr>
              <a:t>- wat maakt een goede les effectief;</a:t>
            </a:r>
          </a:p>
          <a:p>
            <a:pPr marL="0" indent="0">
              <a:buNone/>
            </a:pPr>
            <a:r>
              <a:rPr lang="nl-NL" sz="2400" dirty="0">
                <a:latin typeface="Calibri" panose="020F0502020204030204" pitchFamily="34" charset="0"/>
              </a:rPr>
              <a:t>- wat is de kennis en het begrip dat leerlingen bij het begin van de les hebben (het vertrekpunt);</a:t>
            </a:r>
          </a:p>
          <a:p>
            <a:pPr marL="0" indent="0">
              <a:buNone/>
            </a:pPr>
            <a:r>
              <a:rPr lang="nl-NL" sz="2400" dirty="0">
                <a:latin typeface="Calibri" panose="020F0502020204030204" pitchFamily="34" charset="0"/>
              </a:rPr>
              <a:t>- de omvang van de te verwachte verandering (en of het voldoende uitdagend is).</a:t>
            </a:r>
          </a:p>
          <a:p>
            <a:pPr marL="0" indent="0">
              <a:buNone/>
            </a:pPr>
            <a:endParaRPr lang="nl-NL" sz="2400" dirty="0">
              <a:latin typeface="Calibri" panose="020F0502020204030204" pitchFamily="34" charset="0"/>
            </a:endParaRPr>
          </a:p>
          <a:p>
            <a:pPr marL="0" indent="0">
              <a:buNone/>
            </a:pPr>
            <a:r>
              <a:rPr lang="nl-NL" sz="2400" dirty="0" err="1">
                <a:latin typeface="Calibri" panose="020F0502020204030204" pitchFamily="34" charset="0"/>
              </a:rPr>
              <a:t>Hattie</a:t>
            </a:r>
            <a:r>
              <a:rPr lang="nl-NL" sz="2400" dirty="0">
                <a:latin typeface="Calibri" panose="020F0502020204030204" pitchFamily="34" charset="0"/>
              </a:rPr>
              <a:t> verdedigt het belang om lessen als een collectieve inspanning te zien, waarbij hij zich realiseert dat dit niet eenvoudig is, maar waar dit wel gebeurt heeft dit grote effecten. </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706" y="1298121"/>
            <a:ext cx="1506991" cy="1596118"/>
          </a:xfrm>
          <a:prstGeom prst="rect">
            <a:avLst/>
          </a:prstGeom>
        </p:spPr>
      </p:pic>
    </p:spTree>
    <p:extLst>
      <p:ext uri="{BB962C8B-B14F-4D97-AF65-F5344CB8AC3E}">
        <p14:creationId xmlns:p14="http://schemas.microsoft.com/office/powerpoint/2010/main" val="3037879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alibri" panose="020F0502020204030204" pitchFamily="34" charset="0"/>
                <a:cs typeface="Calibri" panose="020F0502020204030204" pitchFamily="34" charset="0"/>
              </a:rPr>
              <a:t>Laat leerlingen in duo’s met teksten bezig zijn</a:t>
            </a:r>
          </a:p>
        </p:txBody>
      </p:sp>
      <p:sp>
        <p:nvSpPr>
          <p:cNvPr id="3" name="Tijdelijke aanduiding voor inhoud 2"/>
          <p:cNvSpPr>
            <a:spLocks noGrp="1"/>
          </p:cNvSpPr>
          <p:nvPr>
            <p:ph idx="1"/>
          </p:nvPr>
        </p:nvSpPr>
        <p:spPr>
          <a:xfrm>
            <a:off x="457200" y="1445342"/>
            <a:ext cx="8229600" cy="4680821"/>
          </a:xfrm>
        </p:spPr>
        <p:txBody>
          <a:bodyPr/>
          <a:lstStyle/>
          <a:p>
            <a:r>
              <a:rPr lang="nl-NL" dirty="0"/>
              <a:t>Laat leerlingen in duo’s over de tekst praten.</a:t>
            </a:r>
          </a:p>
          <a:p>
            <a:r>
              <a:rPr lang="nl-NL" dirty="0"/>
              <a:t>Peer </a:t>
            </a:r>
            <a:r>
              <a:rPr lang="nl-NL" dirty="0" err="1"/>
              <a:t>tutoring</a:t>
            </a:r>
            <a:r>
              <a:rPr lang="nl-NL" dirty="0"/>
              <a:t> is medeleerlingen als co-teacher gebruiken om de resultaten van leerlingen te verbeteren.</a:t>
            </a:r>
          </a:p>
          <a:p>
            <a:r>
              <a:rPr lang="nl-NL" dirty="0"/>
              <a:t>Peer </a:t>
            </a:r>
            <a:r>
              <a:rPr lang="nl-NL" dirty="0" err="1"/>
              <a:t>tutoring</a:t>
            </a:r>
            <a:r>
              <a:rPr lang="nl-NL" dirty="0"/>
              <a:t> heeft een effectgrootte van 0.55 op de leerresultaten. </a:t>
            </a:r>
          </a:p>
          <a:p>
            <a:r>
              <a:rPr lang="nl-NL" dirty="0"/>
              <a:t>Zowel de </a:t>
            </a:r>
            <a:r>
              <a:rPr lang="nl-NL" dirty="0" err="1"/>
              <a:t>tutee</a:t>
            </a:r>
            <a:r>
              <a:rPr lang="nl-NL" dirty="0"/>
              <a:t>, een leerling die extra-aandacht bij taal/lezen heeft, als de tutor profiteren van het samenwerken.</a:t>
            </a:r>
          </a:p>
          <a:p>
            <a:r>
              <a:rPr lang="nl-NL" dirty="0"/>
              <a:t>Ook ouders kunnen tutoren!</a:t>
            </a:r>
          </a:p>
          <a:p>
            <a:endParaRPr lang="nl-NL" dirty="0"/>
          </a:p>
        </p:txBody>
      </p:sp>
      <p:sp>
        <p:nvSpPr>
          <p:cNvPr id="4" name="Tijdelijke aanduiding voor dianummer 3"/>
          <p:cNvSpPr>
            <a:spLocks noGrp="1"/>
          </p:cNvSpPr>
          <p:nvPr>
            <p:ph type="sldNum" sz="quarter" idx="12"/>
          </p:nvPr>
        </p:nvSpPr>
        <p:spPr/>
        <p:txBody>
          <a:bodyPr/>
          <a:lstStyle/>
          <a:p>
            <a:pPr>
              <a:defRPr/>
            </a:pPr>
            <a:fld id="{A9C0833E-97FF-43BA-8528-4B6BE94FBE20}" type="slidenum">
              <a:rPr lang="en-US" smtClean="0"/>
              <a:pPr>
                <a:defRPr/>
              </a:pPr>
              <a:t>29</a:t>
            </a:fld>
            <a:endParaRPr lang="en-US"/>
          </a:p>
        </p:txBody>
      </p:sp>
    </p:spTree>
    <p:extLst>
      <p:ext uri="{BB962C8B-B14F-4D97-AF65-F5344CB8AC3E}">
        <p14:creationId xmlns:p14="http://schemas.microsoft.com/office/powerpoint/2010/main" val="2760774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mn-lt"/>
              </a:rPr>
              <a:t>Nederlandse leerlingen en het begrijpen van teksten</a:t>
            </a:r>
          </a:p>
        </p:txBody>
      </p:sp>
      <p:sp>
        <p:nvSpPr>
          <p:cNvPr id="3" name="Tijdelijke aanduiding voor inhoud 2"/>
          <p:cNvSpPr>
            <a:spLocks noGrp="1"/>
          </p:cNvSpPr>
          <p:nvPr>
            <p:ph idx="1"/>
          </p:nvPr>
        </p:nvSpPr>
        <p:spPr>
          <a:xfrm>
            <a:off x="628650" y="1825625"/>
            <a:ext cx="7886700" cy="4919304"/>
          </a:xfrm>
        </p:spPr>
        <p:txBody>
          <a:bodyPr>
            <a:normAutofit fontScale="85000" lnSpcReduction="20000"/>
          </a:bodyPr>
          <a:lstStyle/>
          <a:p>
            <a:r>
              <a:rPr lang="nl-NL" dirty="0"/>
              <a:t>Een derde van de kinderen verlaat de basisschool als een niet goed begrijpende lezer;</a:t>
            </a:r>
          </a:p>
          <a:p>
            <a:r>
              <a:rPr lang="nl-NL" dirty="0"/>
              <a:t>Nederlandse kinderen zijn zwak in het omgaan met complexe teksten;</a:t>
            </a:r>
          </a:p>
          <a:p>
            <a:r>
              <a:rPr lang="nl-NL" dirty="0"/>
              <a:t>PISA (2015): De grootste toename van het aantal laaggeletterden 15-jarigen vindt in de periode 2003 – 2015 na 2012 plaats! Van: 13,8% naar 17,9%;</a:t>
            </a:r>
          </a:p>
          <a:p>
            <a:r>
              <a:rPr lang="nl-NL" dirty="0"/>
              <a:t>Nederland is mondiaal koploper op het gebied van kinderen met dyslexie: 12%! (Van der Leij 2016); </a:t>
            </a:r>
          </a:p>
          <a:p>
            <a:r>
              <a:rPr lang="nl-NL" dirty="0"/>
              <a:t>Nederlandse kinderen zijn geen gemotiveerde lezers en vertonen weinig zelfvertrouwen bij lezen (zie </a:t>
            </a:r>
            <a:r>
              <a:rPr lang="nl-NL" dirty="0" err="1"/>
              <a:t>Jolles</a:t>
            </a:r>
            <a:r>
              <a:rPr lang="nl-NL" dirty="0"/>
              <a:t> e.a., 2014). </a:t>
            </a:r>
          </a:p>
          <a:p>
            <a:r>
              <a:rPr lang="nl-NL" dirty="0"/>
              <a:t>Cito (2007): Leesstrategieën hebben vrijwel geen effect;</a:t>
            </a:r>
          </a:p>
          <a:p>
            <a:r>
              <a:rPr lang="nl-NL" dirty="0"/>
              <a:t>Nederlandse kinderen behoren al jaren tot de minst gemotiveerde lezers in de wereld!</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80884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alibri" panose="020F0502020204030204" pitchFamily="34" charset="0"/>
                <a:cs typeface="Calibri" panose="020F0502020204030204" pitchFamily="34" charset="0"/>
              </a:rPr>
              <a:t>8. KRITIEK OP CLOSE READING</a:t>
            </a:r>
          </a:p>
        </p:txBody>
      </p:sp>
      <p:sp>
        <p:nvSpPr>
          <p:cNvPr id="3" name="Tijdelijke aanduiding voor inhoud 2"/>
          <p:cNvSpPr>
            <a:spLocks noGrp="1"/>
          </p:cNvSpPr>
          <p:nvPr>
            <p:ph idx="1"/>
          </p:nvPr>
        </p:nvSpPr>
        <p:spPr>
          <a:xfrm>
            <a:off x="457200" y="1356852"/>
            <a:ext cx="8229600" cy="4769311"/>
          </a:xfrm>
        </p:spPr>
        <p:txBody>
          <a:bodyPr/>
          <a:lstStyle/>
          <a:p>
            <a:r>
              <a:rPr lang="nl-NL" sz="2200" dirty="0">
                <a:latin typeface="Calibri" panose="020F0502020204030204" pitchFamily="34" charset="0"/>
                <a:cs typeface="Calibri" panose="020F0502020204030204" pitchFamily="34" charset="0"/>
              </a:rPr>
              <a:t>De kritiek: te weinig aandacht voor woordenschat;</a:t>
            </a:r>
          </a:p>
          <a:p>
            <a:r>
              <a:rPr lang="nl-NL" sz="2200" dirty="0">
                <a:latin typeface="Calibri" panose="020F0502020204030204" pitchFamily="34" charset="0"/>
                <a:cs typeface="Calibri" panose="020F0502020204030204" pitchFamily="34" charset="0"/>
              </a:rPr>
              <a:t>Veel leerlingen zijn niet gemotiveerd voor het herlezen van teksten (</a:t>
            </a:r>
            <a:r>
              <a:rPr lang="nl-NL" sz="2200" dirty="0" err="1">
                <a:latin typeface="Calibri" panose="020F0502020204030204" pitchFamily="34" charset="0"/>
                <a:cs typeface="Calibri" panose="020F0502020204030204" pitchFamily="34" charset="0"/>
              </a:rPr>
              <a:t>Snow</a:t>
            </a:r>
            <a:r>
              <a:rPr lang="nl-NL" sz="2200" dirty="0">
                <a:latin typeface="Calibri" panose="020F0502020204030204" pitchFamily="34" charset="0"/>
                <a:cs typeface="Calibri" panose="020F0502020204030204" pitchFamily="34" charset="0"/>
              </a:rPr>
              <a:t> 2013);</a:t>
            </a:r>
          </a:p>
          <a:p>
            <a:r>
              <a:rPr lang="nl-NL" sz="2200" dirty="0" err="1">
                <a:latin typeface="Calibri" panose="020F0502020204030204" pitchFamily="34" charset="0"/>
                <a:cs typeface="Calibri" panose="020F0502020204030204" pitchFamily="34" charset="0"/>
              </a:rPr>
              <a:t>Cold</a:t>
            </a:r>
            <a:r>
              <a:rPr lang="nl-NL" sz="2200" dirty="0">
                <a:latin typeface="Calibri" panose="020F0502020204030204" pitchFamily="34" charset="0"/>
                <a:cs typeface="Calibri" panose="020F0502020204030204" pitchFamily="34" charset="0"/>
              </a:rPr>
              <a:t> close reading: de leerlingen moeten de tekst voor de eerste keer zonder vragen etc. lezen. Dit is onproductief;</a:t>
            </a:r>
          </a:p>
          <a:p>
            <a:r>
              <a:rPr lang="nl-NL" sz="2200" dirty="0">
                <a:latin typeface="Calibri" panose="020F0502020204030204" pitchFamily="34" charset="0"/>
                <a:cs typeface="Calibri" panose="020F0502020204030204" pitchFamily="34" charset="0"/>
              </a:rPr>
              <a:t>Het predikt leerlingen met teksten te laten ‘vechten’, maar als de tekst te moeilijk is, te lang is, of veel onbekende woorden bevat, dan haakt de lezer af (</a:t>
            </a:r>
            <a:r>
              <a:rPr lang="nl-NL" sz="2200" dirty="0" err="1">
                <a:latin typeface="Calibri" panose="020F0502020204030204" pitchFamily="34" charset="0"/>
                <a:cs typeface="Calibri" panose="020F0502020204030204" pitchFamily="34" charset="0"/>
              </a:rPr>
              <a:t>Snow</a:t>
            </a:r>
            <a:r>
              <a:rPr lang="nl-NL" sz="2200" dirty="0">
                <a:latin typeface="Calibri" panose="020F0502020204030204" pitchFamily="34" charset="0"/>
                <a:cs typeface="Calibri" panose="020F0502020204030204" pitchFamily="34" charset="0"/>
              </a:rPr>
              <a:t> 2013). Dit leidt van een productieve inzet naar een destructieve frustratie;</a:t>
            </a:r>
          </a:p>
          <a:p>
            <a:r>
              <a:rPr lang="nl-NL" sz="2200" dirty="0">
                <a:latin typeface="Calibri" panose="020F0502020204030204" pitchFamily="34" charset="0"/>
                <a:cs typeface="Calibri" panose="020F0502020204030204" pitchFamily="34" charset="0"/>
              </a:rPr>
              <a:t>Een nadruk op herlezen zonder ondersteuning kan leiden tot afname van betrokkenheid.</a:t>
            </a:r>
          </a:p>
          <a:p>
            <a:pPr marL="0" indent="0">
              <a:buNone/>
            </a:pPr>
            <a:r>
              <a:rPr lang="nl-NL" sz="2200" dirty="0">
                <a:latin typeface="Calibri" panose="020F0502020204030204" pitchFamily="34" charset="0"/>
                <a:cs typeface="Calibri" panose="020F0502020204030204" pitchFamily="34" charset="0"/>
              </a:rPr>
              <a:t>Kortom: bij close reading moet er ook aandacht voor de interesse, woordenschat en motivatie van de leerlingen zijn. De tekst moet ook bekeken worden vanuit het gezichtspunt van de lezer.</a:t>
            </a:r>
          </a:p>
          <a:p>
            <a:endParaRPr lang="nl-NL" dirty="0"/>
          </a:p>
        </p:txBody>
      </p:sp>
      <p:sp>
        <p:nvSpPr>
          <p:cNvPr id="4" name="Tijdelijke aanduiding voor dianummer 3"/>
          <p:cNvSpPr>
            <a:spLocks noGrp="1"/>
          </p:cNvSpPr>
          <p:nvPr>
            <p:ph type="sldNum" sz="quarter" idx="12"/>
          </p:nvPr>
        </p:nvSpPr>
        <p:spPr/>
        <p:txBody>
          <a:bodyPr/>
          <a:lstStyle/>
          <a:p>
            <a:pPr>
              <a:defRPr/>
            </a:pPr>
            <a:fld id="{A9C0833E-97FF-43BA-8528-4B6BE94FBE20}" type="slidenum">
              <a:rPr lang="en-US" smtClean="0"/>
              <a:pPr>
                <a:defRPr/>
              </a:pPr>
              <a:t>30</a:t>
            </a:fld>
            <a:endParaRPr lang="en-US"/>
          </a:p>
        </p:txBody>
      </p:sp>
    </p:spTree>
    <p:extLst>
      <p:ext uri="{BB962C8B-B14F-4D97-AF65-F5344CB8AC3E}">
        <p14:creationId xmlns:p14="http://schemas.microsoft.com/office/powerpoint/2010/main" val="6385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9. ENKELE UITWERKINGEN VAN CLOSE READING</a:t>
            </a:r>
          </a:p>
        </p:txBody>
      </p:sp>
      <p:sp>
        <p:nvSpPr>
          <p:cNvPr id="3" name="Tijdelijke aanduiding voor inhoud 2"/>
          <p:cNvSpPr>
            <a:spLocks noGrp="1"/>
          </p:cNvSpPr>
          <p:nvPr>
            <p:ph idx="1"/>
          </p:nvPr>
        </p:nvSpPr>
        <p:spPr/>
        <p:txBody>
          <a:bodyPr/>
          <a:lstStyle/>
          <a:p>
            <a:pPr marL="0" indent="0">
              <a:buNone/>
            </a:pPr>
            <a:r>
              <a:rPr lang="nl-NL" dirty="0"/>
              <a:t>In de praktijk: een grote variatie!</a:t>
            </a:r>
          </a:p>
          <a:p>
            <a:endParaRPr lang="nl-NL" dirty="0"/>
          </a:p>
          <a:p>
            <a:pPr marL="0" indent="0">
              <a:buNone/>
            </a:pPr>
            <a:r>
              <a:rPr lang="nl-NL" dirty="0"/>
              <a:t>Van eenvoudige tot zeer gedifferentieerde aanpakken.</a:t>
            </a:r>
          </a:p>
          <a:p>
            <a:pPr marL="0" indent="0">
              <a:buNone/>
            </a:pPr>
            <a:endParaRPr lang="nl-NL" dirty="0"/>
          </a:p>
          <a:p>
            <a:pPr marL="0" indent="0">
              <a:buNone/>
            </a:pPr>
            <a:r>
              <a:rPr lang="nl-NL" dirty="0"/>
              <a:t>Zie ook de effectieve activiteiten van Fisher, Frey &amp; </a:t>
            </a:r>
            <a:r>
              <a:rPr lang="nl-NL" dirty="0" err="1"/>
              <a:t>Hattie</a:t>
            </a:r>
            <a:r>
              <a:rPr lang="nl-NL" dirty="0"/>
              <a:t> (2016)</a:t>
            </a:r>
          </a:p>
          <a:p>
            <a:endParaRPr lang="nl-NL" dirty="0"/>
          </a:p>
        </p:txBody>
      </p:sp>
    </p:spTree>
    <p:extLst>
      <p:ext uri="{BB962C8B-B14F-4D97-AF65-F5344CB8AC3E}">
        <p14:creationId xmlns:p14="http://schemas.microsoft.com/office/powerpoint/2010/main" val="3234746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 De aanpak van </a:t>
            </a:r>
            <a:r>
              <a:rPr lang="nl-NL" dirty="0" err="1"/>
              <a:t>Shanahan</a:t>
            </a:r>
            <a:endParaRPr lang="nl-NL" dirty="0"/>
          </a:p>
        </p:txBody>
      </p:sp>
      <p:sp>
        <p:nvSpPr>
          <p:cNvPr id="3" name="Tijdelijke aanduiding voor inhoud 2"/>
          <p:cNvSpPr>
            <a:spLocks noGrp="1"/>
          </p:cNvSpPr>
          <p:nvPr>
            <p:ph idx="1"/>
          </p:nvPr>
        </p:nvSpPr>
        <p:spPr/>
        <p:txBody>
          <a:bodyPr/>
          <a:lstStyle/>
          <a:p>
            <a:pPr marL="0" indent="0">
              <a:buNone/>
            </a:pPr>
            <a:r>
              <a:rPr lang="nl-NL" dirty="0"/>
              <a:t>De tekst wordt drie keer gelezen vanuit de volgende analyse van de tekst:</a:t>
            </a:r>
          </a:p>
          <a:p>
            <a:r>
              <a:rPr lang="nl-NL" dirty="0"/>
              <a:t>Wat zegt de tekst?</a:t>
            </a:r>
          </a:p>
          <a:p>
            <a:r>
              <a:rPr lang="nl-NL" dirty="0"/>
              <a:t>Hoe wordt het in de tekst gezegd?</a:t>
            </a:r>
          </a:p>
          <a:p>
            <a:r>
              <a:rPr lang="nl-NL" dirty="0"/>
              <a:t>Wat betekent het?</a:t>
            </a:r>
          </a:p>
          <a:p>
            <a:endParaRPr lang="nl-NL" dirty="0"/>
          </a:p>
        </p:txBody>
      </p:sp>
      <p:pic>
        <p:nvPicPr>
          <p:cNvPr id="4" name="Afbeelding 3"/>
          <p:cNvPicPr>
            <a:picLocks noChangeAspect="1"/>
          </p:cNvPicPr>
          <p:nvPr/>
        </p:nvPicPr>
        <p:blipFill>
          <a:blip r:embed="rId2"/>
          <a:stretch>
            <a:fillRect/>
          </a:stretch>
        </p:blipFill>
        <p:spPr>
          <a:xfrm>
            <a:off x="3228908" y="4985194"/>
            <a:ext cx="2371550" cy="1292464"/>
          </a:xfrm>
          <a:prstGeom prst="rect">
            <a:avLst/>
          </a:prstGeom>
        </p:spPr>
      </p:pic>
    </p:spTree>
    <p:extLst>
      <p:ext uri="{BB962C8B-B14F-4D97-AF65-F5344CB8AC3E}">
        <p14:creationId xmlns:p14="http://schemas.microsoft.com/office/powerpoint/2010/main" val="306028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stappen bij close reading</a:t>
            </a:r>
          </a:p>
        </p:txBody>
      </p:sp>
      <p:sp>
        <p:nvSpPr>
          <p:cNvPr id="3" name="Tijdelijke aanduiding voor inhoud 2"/>
          <p:cNvSpPr>
            <a:spLocks noGrp="1"/>
          </p:cNvSpPr>
          <p:nvPr>
            <p:ph idx="1"/>
          </p:nvPr>
        </p:nvSpPr>
        <p:spPr/>
        <p:txBody>
          <a:bodyPr/>
          <a:lstStyle/>
          <a:p>
            <a:pPr marL="0" indent="0">
              <a:buNone/>
            </a:pPr>
            <a:r>
              <a:rPr lang="nl-NL" sz="2000" dirty="0">
                <a:latin typeface="Calibri" panose="020F0502020204030204" pitchFamily="34" charset="0"/>
                <a:cs typeface="Calibri" panose="020F0502020204030204" pitchFamily="34" charset="0"/>
              </a:rPr>
              <a:t>De tekst wordt in het model van </a:t>
            </a:r>
            <a:r>
              <a:rPr lang="nl-NL" sz="2000" dirty="0" err="1">
                <a:latin typeface="Calibri" panose="020F0502020204030204" pitchFamily="34" charset="0"/>
                <a:cs typeface="Calibri" panose="020F0502020204030204" pitchFamily="34" charset="0"/>
              </a:rPr>
              <a:t>Shanahan</a:t>
            </a:r>
            <a:r>
              <a:rPr lang="nl-NL" sz="2000" dirty="0">
                <a:latin typeface="Calibri" panose="020F0502020204030204" pitchFamily="34" charset="0"/>
                <a:cs typeface="Calibri" panose="020F0502020204030204" pitchFamily="34" charset="0"/>
              </a:rPr>
              <a:t> drie keer gelezen vanuit de volgende invalshoeken: </a:t>
            </a:r>
          </a:p>
          <a:p>
            <a:r>
              <a:rPr lang="nl-NL" sz="2000" dirty="0">
                <a:latin typeface="Calibri" panose="020F0502020204030204" pitchFamily="34" charset="0"/>
                <a:cs typeface="Calibri" panose="020F0502020204030204" pitchFamily="34" charset="0"/>
              </a:rPr>
              <a:t>Stap 1: Lees de tekst en probeer te begrijpen waar de tekst overgaat. Wat wordt er gezegd en hoe wordt dit gezegd? Scan als het ware de tekst in een hoog tempo om informatie over de inhoud te vinden;</a:t>
            </a:r>
          </a:p>
          <a:p>
            <a:r>
              <a:rPr lang="nl-NL" sz="2000" dirty="0">
                <a:latin typeface="Calibri" panose="020F0502020204030204" pitchFamily="34" charset="0"/>
                <a:cs typeface="Calibri" panose="020F0502020204030204" pitchFamily="34" charset="0"/>
              </a:rPr>
              <a:t>Stap 2: Lees de tekst voor de tweede keer en kijk naar tekstkenmerken, zoals de opbouw, cursief of vetgedrukte woorden, illustraties, inleiding, samenvatting, lastige woorden, enz.. Lees en herlees;</a:t>
            </a:r>
          </a:p>
          <a:p>
            <a:r>
              <a:rPr lang="nl-NL" sz="2000" dirty="0">
                <a:latin typeface="Calibri" panose="020F0502020204030204" pitchFamily="34" charset="0"/>
                <a:cs typeface="Calibri" panose="020F0502020204030204" pitchFamily="34" charset="0"/>
              </a:rPr>
              <a:t>Stap 3: Lees de tekst nogmaals en ga dieper op de tekst in vanuit o.a. de optiek: Wat is de kwaliteit en waarde van de tekst. Wat wil de schrijver duidelijk maken? Wat betekent de tekst voor mij als lezer? Hoe beoordeel ik de bruikbaarheid van de tekst in vergelijking met andere teksten? Kan ik de inhoud samenvatten?</a:t>
            </a:r>
          </a:p>
          <a:p>
            <a:endParaRPr lang="nl-NL" dirty="0"/>
          </a:p>
        </p:txBody>
      </p:sp>
    </p:spTree>
    <p:extLst>
      <p:ext uri="{BB962C8B-B14F-4D97-AF65-F5344CB8AC3E}">
        <p14:creationId xmlns:p14="http://schemas.microsoft.com/office/powerpoint/2010/main" val="1858068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 Eenvoudige aanpak (Vernooy, 2016)</a:t>
            </a:r>
          </a:p>
        </p:txBody>
      </p:sp>
      <p:sp>
        <p:nvSpPr>
          <p:cNvPr id="3" name="Tijdelijke aanduiding voor inhoud 2"/>
          <p:cNvSpPr>
            <a:spLocks noGrp="1"/>
          </p:cNvSpPr>
          <p:nvPr>
            <p:ph idx="1"/>
          </p:nvPr>
        </p:nvSpPr>
        <p:spPr/>
        <p:txBody>
          <a:bodyPr/>
          <a:lstStyle/>
          <a:p>
            <a:r>
              <a:rPr lang="nl-NL" dirty="0"/>
              <a:t>Stel een leesdoel</a:t>
            </a:r>
          </a:p>
          <a:p>
            <a:r>
              <a:rPr lang="nl-NL" dirty="0"/>
              <a:t>Lees de tekst: Wat zegt de tekst?</a:t>
            </a:r>
          </a:p>
          <a:p>
            <a:r>
              <a:rPr lang="nl-NL" dirty="0"/>
              <a:t>Herlees de tekst</a:t>
            </a:r>
          </a:p>
          <a:p>
            <a:r>
              <a:rPr lang="nl-NL" dirty="0"/>
              <a:t>Praat met een medeleerling over de tekst of delen van de tekst</a:t>
            </a:r>
          </a:p>
          <a:p>
            <a:r>
              <a:rPr lang="nl-NL" dirty="0"/>
              <a:t>Herlees nogmaals de tekst</a:t>
            </a:r>
          </a:p>
          <a:p>
            <a:r>
              <a:rPr lang="nl-NL" dirty="0"/>
              <a:t>Beantwoord je leesdoel door een samenvatting te schrijven of de vragen te beantwoorden</a:t>
            </a:r>
          </a:p>
          <a:p>
            <a:endParaRPr lang="nl-NL" dirty="0"/>
          </a:p>
        </p:txBody>
      </p:sp>
    </p:spTree>
    <p:extLst>
      <p:ext uri="{BB962C8B-B14F-4D97-AF65-F5344CB8AC3E}">
        <p14:creationId xmlns:p14="http://schemas.microsoft.com/office/powerpoint/2010/main" val="2036553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Aanpak met zwakke lezers (SBO)</a:t>
            </a:r>
          </a:p>
        </p:txBody>
      </p:sp>
      <p:sp>
        <p:nvSpPr>
          <p:cNvPr id="3" name="Tijdelijke aanduiding voor inhoud 2"/>
          <p:cNvSpPr>
            <a:spLocks noGrp="1"/>
          </p:cNvSpPr>
          <p:nvPr>
            <p:ph idx="1"/>
          </p:nvPr>
        </p:nvSpPr>
        <p:spPr/>
        <p:txBody>
          <a:bodyPr/>
          <a:lstStyle/>
          <a:p>
            <a:pPr marL="0" indent="0">
              <a:buNone/>
            </a:pPr>
            <a:r>
              <a:rPr lang="nl-NL" dirty="0"/>
              <a:t>Doe dit: 20 minuten na de middagpauze</a:t>
            </a:r>
          </a:p>
          <a:p>
            <a:r>
              <a:rPr lang="nl-NL" dirty="0"/>
              <a:t>Gebruik een tekst over een onderwerp dat leerlingen interesseert;</a:t>
            </a:r>
          </a:p>
          <a:p>
            <a:r>
              <a:rPr lang="nl-NL" dirty="0"/>
              <a:t>Behandel kort de moeilijke woorden;</a:t>
            </a:r>
          </a:p>
          <a:p>
            <a:r>
              <a:rPr lang="nl-NL" dirty="0"/>
              <a:t>Koorlezen van de tekst;</a:t>
            </a:r>
          </a:p>
          <a:p>
            <a:r>
              <a:rPr lang="nl-NL" dirty="0"/>
              <a:t>10 minuten praten over de tekst;</a:t>
            </a:r>
          </a:p>
          <a:p>
            <a:r>
              <a:rPr lang="nl-NL" dirty="0"/>
              <a:t>Ze lezen de tekst individueel;</a:t>
            </a:r>
          </a:p>
          <a:p>
            <a:r>
              <a:rPr lang="nl-NL" dirty="0"/>
              <a:t>Vanuit betrokkenheid: waar zal de tekst morgen over gaan?</a:t>
            </a:r>
          </a:p>
          <a:p>
            <a:pPr marL="0" indent="0">
              <a:buNone/>
            </a:pPr>
            <a:endParaRPr lang="nl-NL" dirty="0"/>
          </a:p>
        </p:txBody>
      </p:sp>
    </p:spTree>
    <p:extLst>
      <p:ext uri="{BB962C8B-B14F-4D97-AF65-F5344CB8AC3E}">
        <p14:creationId xmlns:p14="http://schemas.microsoft.com/office/powerpoint/2010/main" val="61979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10. WAT KUNNEN WE ER IN DE PRAKTIJK MEE?</a:t>
            </a:r>
          </a:p>
        </p:txBody>
      </p:sp>
      <p:sp>
        <p:nvSpPr>
          <p:cNvPr id="3" name="Tijdelijke aanduiding voor inhoud 2"/>
          <p:cNvSpPr>
            <a:spLocks noGrp="1"/>
          </p:cNvSpPr>
          <p:nvPr>
            <p:ph idx="1"/>
          </p:nvPr>
        </p:nvSpPr>
        <p:spPr/>
        <p:txBody>
          <a:bodyPr/>
          <a:lstStyle/>
          <a:p>
            <a:pPr marL="0" indent="0">
              <a:buNone/>
            </a:pPr>
            <a:r>
              <a:rPr lang="nl-NL" sz="2400" dirty="0">
                <a:latin typeface="Calibri" panose="020F0502020204030204" pitchFamily="34" charset="0"/>
                <a:cs typeface="Calibri" panose="020F0502020204030204" pitchFamily="34" charset="0"/>
              </a:rPr>
              <a:t>1. De huidige praktijk van begrijpend lezen kritisch bekijken.</a:t>
            </a:r>
          </a:p>
          <a:p>
            <a:pPr marL="0" indent="0">
              <a:buNone/>
            </a:pPr>
            <a:r>
              <a:rPr lang="nl-NL" sz="2400" dirty="0">
                <a:latin typeface="Calibri" panose="020F0502020204030204" pitchFamily="34" charset="0"/>
                <a:cs typeface="Calibri" panose="020F0502020204030204" pitchFamily="34" charset="0"/>
              </a:rPr>
              <a:t>- Kijk bij begrijpend lezen of er niet te veel tijd aan strategieën en woordenschat wordt besteed, waardoor het lezen van de tekst onvoldoende aandacht krijgt;</a:t>
            </a:r>
          </a:p>
          <a:p>
            <a:pPr marL="0" indent="0">
              <a:buNone/>
            </a:pPr>
            <a:r>
              <a:rPr lang="nl-NL" sz="2400" dirty="0">
                <a:latin typeface="Calibri" panose="020F0502020204030204" pitchFamily="34" charset="0"/>
                <a:cs typeface="Calibri" panose="020F0502020204030204" pitchFamily="34" charset="0"/>
              </a:rPr>
              <a:t>- Besteed meer aandacht aan het herlezen van teksten. Herlezen heeft veel effect;</a:t>
            </a:r>
          </a:p>
          <a:p>
            <a:pPr marL="0" indent="0">
              <a:buNone/>
            </a:pPr>
            <a:r>
              <a:rPr lang="nl-NL" sz="2400" dirty="0">
                <a:latin typeface="Calibri" panose="020F0502020204030204" pitchFamily="34" charset="0"/>
                <a:cs typeface="Calibri" panose="020F0502020204030204" pitchFamily="34" charset="0"/>
              </a:rPr>
              <a:t>- Gebruik pittige teksten;</a:t>
            </a:r>
          </a:p>
          <a:p>
            <a:pPr marL="0" indent="0">
              <a:buNone/>
            </a:pPr>
            <a:r>
              <a:rPr lang="nl-NL" sz="2400" dirty="0">
                <a:latin typeface="Calibri" panose="020F0502020204030204" pitchFamily="34" charset="0"/>
                <a:cs typeface="Calibri" panose="020F0502020204030204" pitchFamily="34" charset="0"/>
              </a:rPr>
              <a:t>- Ook praten/discussiëren over de tekst is zinvol;</a:t>
            </a:r>
          </a:p>
          <a:p>
            <a:pPr marL="0" indent="0">
              <a:buNone/>
            </a:pPr>
            <a:r>
              <a:rPr lang="nl-NL" sz="2400" dirty="0">
                <a:latin typeface="Calibri" panose="020F0502020204030204" pitchFamily="34" charset="0"/>
                <a:cs typeface="Calibri" panose="020F0502020204030204" pitchFamily="34" charset="0"/>
              </a:rPr>
              <a:t>- Kennis van de opbouw van de tekst en tekstkenmerken versterkt het begrijpend lezen; </a:t>
            </a:r>
          </a:p>
          <a:p>
            <a:pPr marL="0" indent="0">
              <a:buNone/>
            </a:pPr>
            <a:r>
              <a:rPr lang="nl-NL" sz="2400" dirty="0">
                <a:latin typeface="Calibri" panose="020F0502020204030204" pitchFamily="34" charset="0"/>
                <a:cs typeface="Calibri" panose="020F0502020204030204" pitchFamily="34" charset="0"/>
              </a:rPr>
              <a:t>- Laat leerlingen meer schrijven n.a.v. de tekst. Begrijpend lezen en schrijven moeten meer met elkaar verbonden worden.</a:t>
            </a:r>
          </a:p>
          <a:p>
            <a:pPr marL="0" indent="0">
              <a:buNone/>
            </a:pPr>
            <a:endParaRPr lang="nl-NL" dirty="0"/>
          </a:p>
        </p:txBody>
      </p:sp>
    </p:spTree>
    <p:extLst>
      <p:ext uri="{BB962C8B-B14F-4D97-AF65-F5344CB8AC3E}">
        <p14:creationId xmlns:p14="http://schemas.microsoft.com/office/powerpoint/2010/main" val="2473119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alibri" panose="020F0502020204030204" pitchFamily="34" charset="0"/>
                <a:cs typeface="Calibri" panose="020F0502020204030204" pitchFamily="34" charset="0"/>
              </a:rPr>
              <a:t>VERVOLG</a:t>
            </a:r>
          </a:p>
        </p:txBody>
      </p:sp>
      <p:sp>
        <p:nvSpPr>
          <p:cNvPr id="3" name="Tijdelijke aanduiding voor inhoud 2"/>
          <p:cNvSpPr>
            <a:spLocks noGrp="1"/>
          </p:cNvSpPr>
          <p:nvPr>
            <p:ph idx="1"/>
          </p:nvPr>
        </p:nvSpPr>
        <p:spPr>
          <a:xfrm>
            <a:off x="457200" y="1307690"/>
            <a:ext cx="8229600" cy="4818473"/>
          </a:xfrm>
        </p:spPr>
        <p:txBody>
          <a:bodyPr/>
          <a:lstStyle/>
          <a:p>
            <a:pPr marL="0" indent="0">
              <a:buNone/>
            </a:pPr>
            <a:r>
              <a:rPr lang="nl-NL" sz="2800" dirty="0">
                <a:latin typeface="Calibri" panose="020F0502020204030204" pitchFamily="34" charset="0"/>
                <a:cs typeface="Calibri" panose="020F0502020204030204" pitchFamily="34" charset="0"/>
              </a:rPr>
              <a:t>2. Close readingachtig gaan werken</a:t>
            </a:r>
          </a:p>
          <a:p>
            <a:pPr marL="0" indent="0">
              <a:buNone/>
            </a:pPr>
            <a:r>
              <a:rPr lang="nl-NL" sz="2800" dirty="0">
                <a:latin typeface="Calibri" panose="020F0502020204030204" pitchFamily="34" charset="0"/>
                <a:cs typeface="Calibri" panose="020F0502020204030204" pitchFamily="34" charset="0"/>
              </a:rPr>
              <a:t>- Doe de ene week bijv. Nieuwsbegrip met de strategieën en de tweede week Nieuwsbegrip vanuit close reading;</a:t>
            </a:r>
          </a:p>
          <a:p>
            <a:pPr marL="0" indent="0">
              <a:buNone/>
            </a:pPr>
            <a:r>
              <a:rPr lang="nl-NL" sz="2800" dirty="0">
                <a:latin typeface="Calibri" panose="020F0502020204030204" pitchFamily="34" charset="0"/>
                <a:cs typeface="Calibri" panose="020F0502020204030204" pitchFamily="34" charset="0"/>
              </a:rPr>
              <a:t>- Close reading vraagt lezen van de tekst (ook kennisgebieden) vanuit een leesdoel (doelgericht).</a:t>
            </a:r>
          </a:p>
          <a:p>
            <a:pPr marL="0" indent="0">
              <a:buNone/>
            </a:pPr>
            <a:r>
              <a:rPr lang="nl-NL" sz="2800" dirty="0">
                <a:latin typeface="Calibri" panose="020F0502020204030204" pitchFamily="34" charset="0"/>
                <a:cs typeface="Calibri" panose="020F0502020204030204" pitchFamily="34" charset="0"/>
              </a:rPr>
              <a:t>- Een uitgangspunt bij het omgaan met teksten moet steeds zijn: wat wil de schrijver of de tekst mij vertellen? Vervolgens is dat al of niet zinnig?</a:t>
            </a:r>
          </a:p>
          <a:p>
            <a:pPr marL="0" indent="0">
              <a:buNone/>
            </a:pPr>
            <a:r>
              <a:rPr lang="nl-NL" sz="2800" dirty="0">
                <a:latin typeface="Calibri" panose="020F0502020204030204" pitchFamily="34" charset="0"/>
                <a:cs typeface="Calibri" panose="020F0502020204030204" pitchFamily="34" charset="0"/>
              </a:rPr>
              <a:t>- Wat kunnen we van close reading leren om tot een dieper tekstbegrip te komen. Bijv. met Nieuwsbegrip. </a:t>
            </a:r>
          </a:p>
          <a:p>
            <a:endParaRPr lang="nl-NL" dirty="0"/>
          </a:p>
        </p:txBody>
      </p:sp>
    </p:spTree>
    <p:extLst>
      <p:ext uri="{BB962C8B-B14F-4D97-AF65-F5344CB8AC3E}">
        <p14:creationId xmlns:p14="http://schemas.microsoft.com/office/powerpoint/2010/main" val="491357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677" y="1946788"/>
            <a:ext cx="6420465" cy="3382296"/>
          </a:xfrm>
        </p:spPr>
      </p:pic>
    </p:spTree>
    <p:extLst>
      <p:ext uri="{BB962C8B-B14F-4D97-AF65-F5344CB8AC3E}">
        <p14:creationId xmlns:p14="http://schemas.microsoft.com/office/powerpoint/2010/main" val="781248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el 1"/>
          <p:cNvSpPr>
            <a:spLocks noGrp="1"/>
          </p:cNvSpPr>
          <p:nvPr>
            <p:ph type="title"/>
          </p:nvPr>
        </p:nvSpPr>
        <p:spPr/>
        <p:txBody>
          <a:bodyPr/>
          <a:lstStyle/>
          <a:p>
            <a:r>
              <a:rPr lang="nl-NL" altLang="nl-NL"/>
              <a:t> </a:t>
            </a:r>
          </a:p>
        </p:txBody>
      </p:sp>
      <p:sp>
        <p:nvSpPr>
          <p:cNvPr id="3" name="Tijdelijke aanduiding voor inhoud 2"/>
          <p:cNvSpPr>
            <a:spLocks noGrp="1"/>
          </p:cNvSpPr>
          <p:nvPr>
            <p:ph idx="1"/>
          </p:nvPr>
        </p:nvSpPr>
        <p:spPr/>
        <p:txBody>
          <a:bodyPr/>
          <a:lstStyle/>
          <a:p>
            <a:pPr>
              <a:defRPr/>
            </a:pPr>
            <a:endParaRPr lang="nl-NL" dirty="0"/>
          </a:p>
          <a:p>
            <a:pPr>
              <a:defRPr/>
            </a:pPr>
            <a:endParaRPr lang="nl-NL" dirty="0"/>
          </a:p>
          <a:p>
            <a:pPr>
              <a:defRPr/>
            </a:pPr>
            <a:endParaRPr lang="nl-NL" dirty="0"/>
          </a:p>
          <a:p>
            <a:pPr>
              <a:defRPr/>
            </a:pPr>
            <a:endParaRPr lang="nl-NL" dirty="0"/>
          </a:p>
          <a:p>
            <a:pPr>
              <a:defRPr/>
            </a:pPr>
            <a:endParaRPr lang="nl-NL" dirty="0"/>
          </a:p>
          <a:p>
            <a:pPr marL="0" indent="0">
              <a:buFontTx/>
              <a:buNone/>
              <a:defRPr/>
            </a:pPr>
            <a:r>
              <a:rPr lang="nl-NL" dirty="0"/>
              <a:t>Voor meer informatie:</a:t>
            </a:r>
          </a:p>
          <a:p>
            <a:pPr marL="0" indent="0">
              <a:buFontTx/>
              <a:buNone/>
              <a:defRPr/>
            </a:pPr>
            <a:r>
              <a:rPr lang="nl-NL" dirty="0"/>
              <a:t>cgtvernooy@gmail.com</a:t>
            </a:r>
          </a:p>
          <a:p>
            <a:pPr marL="0" indent="0">
              <a:buNone/>
              <a:defRPr/>
            </a:pPr>
            <a:r>
              <a:rPr lang="nl-NL" dirty="0"/>
              <a:t>0645285775</a:t>
            </a:r>
          </a:p>
          <a:p>
            <a:pPr>
              <a:defRPr/>
            </a:pPr>
            <a:endParaRPr lang="nl-NL" dirty="0"/>
          </a:p>
        </p:txBody>
      </p:sp>
      <p:pic>
        <p:nvPicPr>
          <p:cNvPr id="214020"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4267" y="1989137"/>
            <a:ext cx="216058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774" y="1004889"/>
            <a:ext cx="3209026" cy="2220912"/>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464" y="369893"/>
            <a:ext cx="2743438" cy="1508891"/>
          </a:xfrm>
          <a:prstGeom prst="rect">
            <a:avLst/>
          </a:prstGeom>
        </p:spPr>
      </p:pic>
    </p:spTree>
    <p:extLst>
      <p:ext uri="{BB962C8B-B14F-4D97-AF65-F5344CB8AC3E}">
        <p14:creationId xmlns:p14="http://schemas.microsoft.com/office/powerpoint/2010/main" val="422430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is begrijpend lezen zo belangrijk?</a:t>
            </a:r>
          </a:p>
        </p:txBody>
      </p:sp>
      <p:sp>
        <p:nvSpPr>
          <p:cNvPr id="3" name="Tijdelijke aanduiding voor inhoud 2"/>
          <p:cNvSpPr>
            <a:spLocks noGrp="1"/>
          </p:cNvSpPr>
          <p:nvPr>
            <p:ph idx="1"/>
          </p:nvPr>
        </p:nvSpPr>
        <p:spPr>
          <a:xfrm>
            <a:off x="457200" y="1946787"/>
            <a:ext cx="8229600" cy="4179376"/>
          </a:xfrm>
        </p:spPr>
        <p:txBody>
          <a:bodyPr/>
          <a:lstStyle/>
          <a:p>
            <a:r>
              <a:rPr lang="nl-NL" sz="2600" dirty="0">
                <a:latin typeface="Calibri" panose="020F0502020204030204" pitchFamily="34" charset="0"/>
                <a:cs typeface="Calibri" panose="020F0502020204030204" pitchFamily="34" charset="0"/>
              </a:rPr>
              <a:t>Essentie van het leesproces is het begrijpen van teksten;</a:t>
            </a:r>
          </a:p>
          <a:p>
            <a:r>
              <a:rPr lang="nl-NL" sz="2600" dirty="0">
                <a:latin typeface="Calibri" panose="020F0502020204030204" pitchFamily="34" charset="0"/>
                <a:cs typeface="Calibri" panose="020F0502020204030204" pitchFamily="34" charset="0"/>
              </a:rPr>
              <a:t>Als we een tekst niet begrijpen, kunnen we verder niets;</a:t>
            </a:r>
          </a:p>
          <a:p>
            <a:r>
              <a:rPr lang="nl-NL" sz="2600" dirty="0">
                <a:latin typeface="Calibri" panose="020F0502020204030204" pitchFamily="34" charset="0"/>
                <a:cs typeface="Calibri" panose="020F0502020204030204" pitchFamily="34" charset="0"/>
              </a:rPr>
              <a:t>Begrijpend lezen is een vaardigheid die we levenslang nodig hebben;</a:t>
            </a:r>
          </a:p>
          <a:p>
            <a:r>
              <a:rPr lang="nl-NL" sz="2600" dirty="0">
                <a:latin typeface="Calibri" panose="020F0502020204030204" pitchFamily="34" charset="0"/>
                <a:cs typeface="Calibri" panose="020F0502020204030204" pitchFamily="34" charset="0"/>
              </a:rPr>
              <a:t>Veel (toekomstig) werk vraagt om een beter begrijpend lezen.</a:t>
            </a:r>
          </a:p>
          <a:p>
            <a:endParaRPr lang="nl-NL" sz="2600" dirty="0">
              <a:latin typeface="Calibri" panose="020F0502020204030204" pitchFamily="34" charset="0"/>
              <a:cs typeface="Calibri" panose="020F0502020204030204" pitchFamily="34" charset="0"/>
            </a:endParaRPr>
          </a:p>
          <a:p>
            <a:pPr marL="0" indent="0">
              <a:buNone/>
            </a:pPr>
            <a:r>
              <a:rPr lang="nl-NL" sz="2600" dirty="0">
                <a:latin typeface="Calibri" panose="020F0502020204030204" pitchFamily="34" charset="0"/>
                <a:cs typeface="Calibri" panose="020F0502020204030204" pitchFamily="34" charset="0"/>
              </a:rPr>
              <a:t>Verder: het kunnen omgaan met moeilijke teksten is volgens </a:t>
            </a:r>
            <a:r>
              <a:rPr lang="nl-NL" sz="2600" dirty="0" err="1">
                <a:latin typeface="Calibri" panose="020F0502020204030204" pitchFamily="34" charset="0"/>
                <a:cs typeface="Calibri" panose="020F0502020204030204" pitchFamily="34" charset="0"/>
              </a:rPr>
              <a:t>McSparrow</a:t>
            </a:r>
            <a:r>
              <a:rPr lang="nl-NL" sz="2600" dirty="0">
                <a:latin typeface="Calibri" panose="020F0502020204030204" pitchFamily="34" charset="0"/>
                <a:cs typeface="Calibri" panose="020F0502020204030204" pitchFamily="34" charset="0"/>
              </a:rPr>
              <a:t> Ruby (2014) de belangrijkste voorspeller voor schoolsucces.</a:t>
            </a:r>
          </a:p>
          <a:p>
            <a:endParaRPr lang="nl-NL" dirty="0"/>
          </a:p>
        </p:txBody>
      </p:sp>
    </p:spTree>
    <p:extLst>
      <p:ext uri="{BB962C8B-B14F-4D97-AF65-F5344CB8AC3E}">
        <p14:creationId xmlns:p14="http://schemas.microsoft.com/office/powerpoint/2010/main" val="3068953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b="1" dirty="0">
                <a:latin typeface="Calibri" panose="020F0502020204030204" pitchFamily="34" charset="0"/>
              </a:rPr>
              <a:t>WAT VRAAGT BEGRIJPEND LEZEN VAN DE LEERLING?</a:t>
            </a:r>
          </a:p>
        </p:txBody>
      </p:sp>
      <p:sp>
        <p:nvSpPr>
          <p:cNvPr id="3" name="Tijdelijke aanduiding voor inhoud 2"/>
          <p:cNvSpPr>
            <a:spLocks noGrp="1"/>
          </p:cNvSpPr>
          <p:nvPr>
            <p:ph idx="1"/>
          </p:nvPr>
        </p:nvSpPr>
        <p:spPr>
          <a:xfrm>
            <a:off x="1" y="1460241"/>
            <a:ext cx="9293290" cy="4525963"/>
          </a:xfrm>
        </p:spPr>
        <p:txBody>
          <a:bodyPr/>
          <a:lstStyle/>
          <a:p>
            <a:pPr marL="0" indent="0">
              <a:buNone/>
            </a:pPr>
            <a:endParaRPr lang="nl-NL" dirty="0"/>
          </a:p>
          <a:p>
            <a:pPr marL="0" indent="0">
              <a:buNone/>
            </a:pPr>
            <a:r>
              <a:rPr lang="nl-NL" sz="2800" b="1" dirty="0">
                <a:latin typeface="Calibri" panose="020F0502020204030204" pitchFamily="34" charset="0"/>
              </a:rPr>
              <a:t>(Vloeiend lezen x Woordenschat) metacognitief handelen</a:t>
            </a:r>
          </a:p>
          <a:p>
            <a:pPr marL="0" indent="0">
              <a:buNone/>
            </a:pPr>
            <a:endParaRPr lang="nl-NL" sz="2800" b="1" dirty="0">
              <a:latin typeface="Calibri" panose="020F0502020204030204" pitchFamily="34" charset="0"/>
            </a:endParaRPr>
          </a:p>
          <a:p>
            <a:pPr marL="0" indent="0">
              <a:buNone/>
            </a:pPr>
            <a:endParaRPr lang="nl-NL" sz="2800" b="1" dirty="0">
              <a:latin typeface="Calibri" panose="020F0502020204030204" pitchFamily="34" charset="0"/>
            </a:endParaRPr>
          </a:p>
          <a:p>
            <a:pPr marL="0" indent="0">
              <a:buNone/>
            </a:pPr>
            <a:endParaRPr lang="nl-NL" sz="2800" b="1" dirty="0">
              <a:latin typeface="Calibri" panose="020F0502020204030204" pitchFamily="34" charset="0"/>
            </a:endParaRPr>
          </a:p>
          <a:p>
            <a:pPr marL="0" indent="0">
              <a:buNone/>
            </a:pPr>
            <a:endParaRPr lang="nl-NL" sz="2800" b="1" dirty="0">
              <a:latin typeface="Calibri" panose="020F0502020204030204" pitchFamily="34" charset="0"/>
            </a:endParaRPr>
          </a:p>
          <a:p>
            <a:pPr marL="0" indent="0">
              <a:buNone/>
            </a:pPr>
            <a:endParaRPr lang="nl-NL" sz="2800" b="1" dirty="0">
              <a:latin typeface="Calibri" panose="020F0502020204030204" pitchFamily="34" charset="0"/>
            </a:endParaRPr>
          </a:p>
          <a:p>
            <a:pPr marL="0" indent="0">
              <a:buNone/>
            </a:pPr>
            <a:endParaRPr lang="nl-NL" sz="2800" b="1" dirty="0">
              <a:latin typeface="Calibri" panose="020F0502020204030204" pitchFamily="34" charset="0"/>
            </a:endParaRPr>
          </a:p>
          <a:p>
            <a:pPr marL="0" indent="0">
              <a:buNone/>
            </a:pPr>
            <a:endParaRPr lang="nl-NL" sz="2800" b="1" dirty="0">
              <a:latin typeface="Calibri" panose="020F0502020204030204" pitchFamily="34" charset="0"/>
            </a:endParaRPr>
          </a:p>
          <a:p>
            <a:pPr marL="0" indent="0">
              <a:buNone/>
            </a:pPr>
            <a:r>
              <a:rPr lang="nl-NL" sz="2800" b="1" dirty="0">
                <a:latin typeface="Calibri" panose="020F0502020204030204" pitchFamily="34" charset="0"/>
              </a:rPr>
              <a:t>Maar: taalvaardigheid vormt de basis voor begrijpend lezen!</a:t>
            </a:r>
          </a:p>
          <a:p>
            <a:pPr marL="0" indent="0">
              <a:buNone/>
            </a:pPr>
            <a:endParaRPr lang="nl-NL" sz="2800" b="1" dirty="0">
              <a:latin typeface="Calibri" panose="020F0502020204030204" pitchFamily="34" charset="0"/>
            </a:endParaRPr>
          </a:p>
          <a:p>
            <a:pPr marL="0" indent="0">
              <a:buNone/>
            </a:pPr>
            <a:endParaRPr lang="nl-NL" sz="2800" b="1" dirty="0">
              <a:latin typeface="Calibri" panose="020F0502020204030204" pitchFamily="34" charset="0"/>
            </a:endParaRPr>
          </a:p>
          <a:p>
            <a:pPr marL="0" indent="0">
              <a:buNone/>
            </a:pPr>
            <a:endParaRPr lang="nl-NL" sz="2800" b="1" dirty="0">
              <a:latin typeface="Calibri" panose="020F0502020204030204" pitchFamily="34" charset="0"/>
            </a:endParaRPr>
          </a:p>
          <a:p>
            <a:pPr marL="0" indent="0">
              <a:buNone/>
            </a:pPr>
            <a:endParaRPr lang="nl-NL" sz="2000" b="1" dirty="0"/>
          </a:p>
          <a:p>
            <a:pPr marL="0" indent="0">
              <a:buNone/>
            </a:pPr>
            <a:endParaRPr lang="nl-NL" sz="2000" b="1" dirty="0"/>
          </a:p>
          <a:p>
            <a:pPr marL="0" indent="0">
              <a:buNone/>
            </a:pPr>
            <a:endParaRPr lang="nl-NL" sz="2000" b="1" dirty="0"/>
          </a:p>
          <a:p>
            <a:pPr marL="0" indent="0">
              <a:buNone/>
            </a:pPr>
            <a:endParaRPr lang="nl-NL" sz="2000" b="1" dirty="0"/>
          </a:p>
          <a:p>
            <a:pPr marL="0" indent="0">
              <a:buNone/>
            </a:pPr>
            <a:endParaRPr lang="nl-NL" sz="2000" b="1" dirty="0"/>
          </a:p>
          <a:p>
            <a:pPr marL="0" indent="0">
              <a:buNone/>
            </a:pPr>
            <a:endParaRPr lang="nl-NL" sz="2000" b="1" dirty="0"/>
          </a:p>
          <a:p>
            <a:pPr marL="0" indent="0">
              <a:buNone/>
            </a:pPr>
            <a:endParaRPr lang="nl-NL" sz="2000" b="1" dirty="0"/>
          </a:p>
          <a:p>
            <a:pPr marL="0" indent="0">
              <a:buNone/>
            </a:pPr>
            <a:endParaRPr lang="nl-NL" sz="2000" b="1" dirty="0"/>
          </a:p>
          <a:p>
            <a:pPr marL="0" indent="0">
              <a:buNone/>
            </a:pPr>
            <a:endParaRPr lang="nl-NL" sz="2000" b="1" dirty="0"/>
          </a:p>
          <a:p>
            <a:endParaRPr lang="nl-NL" dirty="0"/>
          </a:p>
          <a:p>
            <a:endParaRPr lang="nl-NL" dirty="0"/>
          </a:p>
          <a:p>
            <a:endParaRPr lang="nl-NL" dirty="0"/>
          </a:p>
          <a:p>
            <a:endParaRPr lang="nl-NL" dirty="0"/>
          </a:p>
        </p:txBody>
      </p:sp>
      <p:pic>
        <p:nvPicPr>
          <p:cNvPr id="4" name="Afbeelding 3"/>
          <p:cNvPicPr>
            <a:picLocks noChangeAspect="1"/>
          </p:cNvPicPr>
          <p:nvPr/>
        </p:nvPicPr>
        <p:blipFill>
          <a:blip r:embed="rId2"/>
          <a:stretch>
            <a:fillRect/>
          </a:stretch>
        </p:blipFill>
        <p:spPr>
          <a:xfrm>
            <a:off x="3471142" y="3057430"/>
            <a:ext cx="1676545" cy="2312679"/>
          </a:xfrm>
          <a:prstGeom prst="rect">
            <a:avLst/>
          </a:prstGeom>
        </p:spPr>
      </p:pic>
    </p:spTree>
    <p:extLst>
      <p:ext uri="{BB962C8B-B14F-4D97-AF65-F5344CB8AC3E}">
        <p14:creationId xmlns:p14="http://schemas.microsoft.com/office/powerpoint/2010/main" val="19945360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begrijpend lezen vooral?</a:t>
            </a:r>
          </a:p>
        </p:txBody>
      </p:sp>
      <p:sp>
        <p:nvSpPr>
          <p:cNvPr id="3" name="Tijdelijke aanduiding voor inhoud 2"/>
          <p:cNvSpPr>
            <a:spLocks noGrp="1"/>
          </p:cNvSpPr>
          <p:nvPr>
            <p:ph idx="1"/>
          </p:nvPr>
        </p:nvSpPr>
        <p:spPr/>
        <p:txBody>
          <a:bodyPr/>
          <a:lstStyle/>
          <a:p>
            <a:r>
              <a:rPr lang="nl-NL" sz="2400" dirty="0">
                <a:latin typeface="Calibri" panose="020F0502020204030204" pitchFamily="34" charset="0"/>
                <a:cs typeface="Calibri" panose="020F0502020204030204" pitchFamily="34" charset="0"/>
              </a:rPr>
              <a:t>Relaties leggen tussen delen van de tekst (terug- en vooruit lezen);</a:t>
            </a:r>
          </a:p>
          <a:p>
            <a:r>
              <a:rPr lang="nl-NL" sz="2400" dirty="0">
                <a:latin typeface="Calibri" panose="020F0502020204030204" pitchFamily="34" charset="0"/>
                <a:cs typeface="Calibri" panose="020F0502020204030204" pitchFamily="34" charset="0"/>
              </a:rPr>
              <a:t>Een relatie leggen tussen de tekst en je achtergrondkennis.</a:t>
            </a:r>
          </a:p>
          <a:p>
            <a:endParaRPr lang="nl-NL" sz="2400" dirty="0">
              <a:latin typeface="Calibri" panose="020F0502020204030204" pitchFamily="34" charset="0"/>
              <a:cs typeface="Calibri" panose="020F0502020204030204" pitchFamily="34" charset="0"/>
            </a:endParaRPr>
          </a:p>
          <a:p>
            <a:pPr marL="0" indent="0">
              <a:buNone/>
            </a:pPr>
            <a:r>
              <a:rPr lang="nl-NL" sz="2400" dirty="0">
                <a:latin typeface="Calibri" panose="020F0502020204030204" pitchFamily="34" charset="0"/>
                <a:cs typeface="Calibri" panose="020F0502020204030204" pitchFamily="34" charset="0"/>
              </a:rPr>
              <a:t>Wat gebeurt er bij begrijpend lezen in het hoofd van de lezer?</a:t>
            </a:r>
          </a:p>
          <a:p>
            <a:pPr marL="0" indent="0">
              <a:buNone/>
            </a:pPr>
            <a:r>
              <a:rPr lang="nl-NL" sz="2400" dirty="0">
                <a:latin typeface="Calibri" panose="020F0502020204030204" pitchFamily="34" charset="0"/>
                <a:cs typeface="Calibri" panose="020F0502020204030204" pitchFamily="34" charset="0"/>
              </a:rPr>
              <a:t>Verbanden leggen levert </a:t>
            </a:r>
            <a:r>
              <a:rPr lang="nl-NL" sz="2400" dirty="0">
                <a:solidFill>
                  <a:srgbClr val="FF0000"/>
                </a:solidFill>
                <a:latin typeface="Calibri" panose="020F0502020204030204" pitchFamily="34" charset="0"/>
                <a:cs typeface="Calibri" panose="020F0502020204030204" pitchFamily="34" charset="0"/>
              </a:rPr>
              <a:t>‘een plaatje’ </a:t>
            </a:r>
            <a:r>
              <a:rPr lang="nl-NL" sz="2400" dirty="0">
                <a:latin typeface="Calibri" panose="020F0502020204030204" pitchFamily="34" charset="0"/>
                <a:cs typeface="Calibri" panose="020F0502020204030204" pitchFamily="34" charset="0"/>
              </a:rPr>
              <a:t>over de inhoud van de tekst op (zie Paul van den Broek 2015).</a:t>
            </a:r>
          </a:p>
          <a:p>
            <a:endParaRPr lang="nl-NL" sz="2400" dirty="0">
              <a:latin typeface="Calibri" panose="020F0502020204030204" pitchFamily="34" charset="0"/>
              <a:cs typeface="Calibri" panose="020F0502020204030204" pitchFamily="34" charset="0"/>
            </a:endParaRPr>
          </a:p>
          <a:p>
            <a:pPr marL="0" indent="0">
              <a:buNone/>
            </a:pPr>
            <a:r>
              <a:rPr lang="nl-NL" sz="2400" dirty="0">
                <a:latin typeface="Calibri" panose="020F0502020204030204" pitchFamily="34" charset="0"/>
                <a:cs typeface="Calibri" panose="020F0502020204030204" pitchFamily="34" charset="0"/>
              </a:rPr>
              <a:t>Maar is ook: nadenken over wat anderen van het plaatje vinden.</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173" y="5525729"/>
            <a:ext cx="1017639" cy="1199536"/>
          </a:xfrm>
          <a:prstGeom prst="rect">
            <a:avLst/>
          </a:prstGeom>
        </p:spPr>
      </p:pic>
    </p:spTree>
    <p:extLst>
      <p:ext uri="{BB962C8B-B14F-4D97-AF65-F5344CB8AC3E}">
        <p14:creationId xmlns:p14="http://schemas.microsoft.com/office/powerpoint/2010/main" val="2856181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p:cNvSpPr>
            <a:spLocks noGrp="1"/>
          </p:cNvSpPr>
          <p:nvPr>
            <p:ph type="title"/>
          </p:nvPr>
        </p:nvSpPr>
        <p:spPr/>
        <p:txBody>
          <a:bodyPr/>
          <a:lstStyle/>
          <a:p>
            <a:r>
              <a:rPr lang="nl-NL" altLang="nl-NL" dirty="0"/>
              <a:t>Opkomst van de strategie ‘het belang van herlezen’</a:t>
            </a:r>
          </a:p>
        </p:txBody>
      </p:sp>
      <p:sp>
        <p:nvSpPr>
          <p:cNvPr id="90115" name="Tijdelijke aanduiding voor inhoud 2"/>
          <p:cNvSpPr>
            <a:spLocks noGrp="1"/>
          </p:cNvSpPr>
          <p:nvPr>
            <p:ph idx="1"/>
          </p:nvPr>
        </p:nvSpPr>
        <p:spPr>
          <a:xfrm>
            <a:off x="395288" y="1628775"/>
            <a:ext cx="8435975" cy="4525963"/>
          </a:xfrm>
        </p:spPr>
        <p:txBody>
          <a:bodyPr/>
          <a:lstStyle/>
          <a:p>
            <a:pPr marL="0" indent="0">
              <a:buFontTx/>
              <a:buNone/>
            </a:pPr>
            <a:r>
              <a:rPr lang="nl-NL" altLang="nl-NL" sz="2400" dirty="0"/>
              <a:t>Een meta-analyse van </a:t>
            </a:r>
            <a:r>
              <a:rPr lang="nl-NL" altLang="nl-NL" sz="2400" dirty="0" err="1"/>
              <a:t>Therrien</a:t>
            </a:r>
            <a:r>
              <a:rPr lang="nl-NL" altLang="nl-NL" sz="2400" dirty="0"/>
              <a:t> (2004) toont dat herhaald lezen een </a:t>
            </a:r>
            <a:r>
              <a:rPr lang="nl-NL" altLang="nl-NL" sz="2400" dirty="0" err="1"/>
              <a:t>evidence</a:t>
            </a:r>
            <a:r>
              <a:rPr lang="nl-NL" altLang="nl-NL" sz="2400" dirty="0"/>
              <a:t> </a:t>
            </a:r>
            <a:r>
              <a:rPr lang="nl-NL" altLang="nl-NL" sz="2400" dirty="0" err="1"/>
              <a:t>based</a:t>
            </a:r>
            <a:r>
              <a:rPr lang="nl-NL" altLang="nl-NL" sz="2400" dirty="0"/>
              <a:t> strategie is voor zowel vlot en vloeiend lezen als voor begrijpend lezen. Kinderen met leesproblemen profiteren daarvan. Het effect voor vlot lezen is groter (d.83) dan voor begrijpend lezen (d.67).</a:t>
            </a:r>
          </a:p>
          <a:p>
            <a:pPr marL="0" indent="0">
              <a:buFontTx/>
              <a:buNone/>
            </a:pPr>
            <a:r>
              <a:rPr lang="nl-NL" altLang="nl-NL" sz="2400" dirty="0"/>
              <a:t>Kortom: Herlezen/herhaald lezen leidt tot een beter en dieper tekstbegrip. </a:t>
            </a:r>
          </a:p>
          <a:p>
            <a:pPr marL="0" indent="0">
              <a:buFontTx/>
              <a:buNone/>
            </a:pPr>
            <a:endParaRPr lang="nl-NL" altLang="nl-NL" sz="2400" dirty="0"/>
          </a:p>
          <a:p>
            <a:pPr marL="0" indent="0">
              <a:buFontTx/>
              <a:buNone/>
            </a:pPr>
            <a:r>
              <a:rPr lang="nl-NL" altLang="nl-NL" sz="2400" dirty="0"/>
              <a:t>Leerkrachten moeten leerlingen aanmoedigen teksten nog een keer te lezen.</a:t>
            </a:r>
          </a:p>
          <a:p>
            <a:pPr marL="0" indent="0">
              <a:buFontTx/>
              <a:buNone/>
            </a:pPr>
            <a:endParaRPr lang="nl-NL" altLang="nl-NL" sz="2400" dirty="0"/>
          </a:p>
          <a:p>
            <a:pPr marL="0" indent="0" algn="ctr">
              <a:buFontTx/>
              <a:buNone/>
            </a:pPr>
            <a:r>
              <a:rPr lang="nl-NL" altLang="nl-NL" sz="2400" b="1" dirty="0">
                <a:solidFill>
                  <a:srgbClr val="FF0000"/>
                </a:solidFill>
              </a:rPr>
              <a:t>Lees en herlees! </a:t>
            </a:r>
          </a:p>
          <a:p>
            <a:pPr marL="0" indent="0">
              <a:buFontTx/>
              <a:buNone/>
            </a:pPr>
            <a:endParaRPr lang="nl-NL" altLang="nl-NL" sz="2400" dirty="0"/>
          </a:p>
        </p:txBody>
      </p:sp>
    </p:spTree>
    <p:extLst>
      <p:ext uri="{BB962C8B-B14F-4D97-AF65-F5344CB8AC3E}">
        <p14:creationId xmlns:p14="http://schemas.microsoft.com/office/powerpoint/2010/main" val="3113133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Calibri" panose="020F0502020204030204" pitchFamily="34" charset="0"/>
                <a:cs typeface="Calibri" panose="020F0502020204030204" pitchFamily="34" charset="0"/>
              </a:rPr>
              <a:t>Waarom meer expliciete aandacht voor begrijpend lezen nodig?</a:t>
            </a:r>
          </a:p>
        </p:txBody>
      </p:sp>
      <p:sp>
        <p:nvSpPr>
          <p:cNvPr id="3" name="Tijdelijke aanduiding voor inhoud 2"/>
          <p:cNvSpPr>
            <a:spLocks noGrp="1"/>
          </p:cNvSpPr>
          <p:nvPr>
            <p:ph idx="1"/>
          </p:nvPr>
        </p:nvSpPr>
        <p:spPr/>
        <p:txBody>
          <a:bodyPr/>
          <a:lstStyle/>
          <a:p>
            <a:r>
              <a:rPr lang="nl-NL" dirty="0"/>
              <a:t>Er wordt na groep 5 vanuit gegaan dat de leerlingen zelf hun woordenschat en leesvaardigheid uitbreiden; </a:t>
            </a:r>
          </a:p>
          <a:p>
            <a:r>
              <a:rPr lang="nl-NL" dirty="0"/>
              <a:t>Kinderen uit taalarme milieus slagen daarin niet. Hierdoor zijn ze voor de rest van hun schoolloopbaan gehandicapt; </a:t>
            </a:r>
          </a:p>
          <a:p>
            <a:r>
              <a:rPr lang="nl-NL" dirty="0"/>
              <a:t>Hoe kinderen het beste teksten kunnen lezen en bestuderen krijgt na groep 5 weinig aandacht (zie </a:t>
            </a:r>
            <a:r>
              <a:rPr lang="nl-NL" dirty="0" err="1"/>
              <a:t>Nielen</a:t>
            </a:r>
            <a:r>
              <a:rPr lang="nl-NL" dirty="0"/>
              <a:t> 2016);</a:t>
            </a:r>
          </a:p>
        </p:txBody>
      </p:sp>
    </p:spTree>
    <p:extLst>
      <p:ext uri="{BB962C8B-B14F-4D97-AF65-F5344CB8AC3E}">
        <p14:creationId xmlns:p14="http://schemas.microsoft.com/office/powerpoint/2010/main" val="4273257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Wat is close reading?</a:t>
            </a:r>
          </a:p>
        </p:txBody>
      </p:sp>
      <p:sp>
        <p:nvSpPr>
          <p:cNvPr id="3" name="Tijdelijke aanduiding voor inhoud 2"/>
          <p:cNvSpPr>
            <a:spLocks noGrp="1"/>
          </p:cNvSpPr>
          <p:nvPr>
            <p:ph idx="1"/>
          </p:nvPr>
        </p:nvSpPr>
        <p:spPr>
          <a:xfrm>
            <a:off x="457200" y="1268360"/>
            <a:ext cx="8229600" cy="5437239"/>
          </a:xfrm>
        </p:spPr>
        <p:txBody>
          <a:bodyPr/>
          <a:lstStyle/>
          <a:p>
            <a:r>
              <a:rPr lang="nl-NL" sz="2600" dirty="0">
                <a:latin typeface="Calibri" panose="020F0502020204030204" pitchFamily="34" charset="0"/>
                <a:cs typeface="Calibri" panose="020F0502020204030204" pitchFamily="34" charset="0"/>
              </a:rPr>
              <a:t>Fisher &amp; Frey (</a:t>
            </a:r>
            <a:r>
              <a:rPr lang="nl-NL" sz="2600">
                <a:latin typeface="Calibri" panose="020F0502020204030204" pitchFamily="34" charset="0"/>
                <a:cs typeface="Calibri" panose="020F0502020204030204" pitchFamily="34" charset="0"/>
              </a:rPr>
              <a:t>2012): </a:t>
            </a:r>
            <a:r>
              <a:rPr lang="nl-NL" sz="2600" dirty="0">
                <a:latin typeface="Calibri" panose="020F0502020204030204" pitchFamily="34" charset="0"/>
                <a:cs typeface="Calibri" panose="020F0502020204030204" pitchFamily="34" charset="0"/>
              </a:rPr>
              <a:t>Close reading is de praktijk dat leerlingen kritisch een tekst onderzoeken door deze meerdere keren te lezen.</a:t>
            </a:r>
          </a:p>
          <a:p>
            <a:r>
              <a:rPr lang="nl-NL" sz="2600" dirty="0">
                <a:latin typeface="Calibri" panose="020F0502020204030204" pitchFamily="34" charset="0"/>
                <a:cs typeface="Calibri" panose="020F0502020204030204" pitchFamily="34" charset="0"/>
              </a:rPr>
              <a:t>Herlezen van de tekst met als doel vanuit het gestelde leesdoel tot </a:t>
            </a:r>
            <a:r>
              <a:rPr lang="nl-NL" sz="2600" dirty="0">
                <a:solidFill>
                  <a:srgbClr val="FF0000"/>
                </a:solidFill>
                <a:latin typeface="Calibri" panose="020F0502020204030204" pitchFamily="34" charset="0"/>
                <a:cs typeface="Calibri" panose="020F0502020204030204" pitchFamily="34" charset="0"/>
              </a:rPr>
              <a:t>een dieper begrip van de tekst </a:t>
            </a:r>
            <a:r>
              <a:rPr lang="nl-NL" sz="2600" dirty="0">
                <a:latin typeface="Calibri" panose="020F0502020204030204" pitchFamily="34" charset="0"/>
                <a:cs typeface="Calibri" panose="020F0502020204030204" pitchFamily="34" charset="0"/>
              </a:rPr>
              <a:t>te komen. </a:t>
            </a:r>
          </a:p>
          <a:p>
            <a:r>
              <a:rPr lang="nl-NL" sz="2600" dirty="0">
                <a:latin typeface="Calibri" panose="020F0502020204030204" pitchFamily="34" charset="0"/>
                <a:cs typeface="Calibri" panose="020F0502020204030204" pitchFamily="34" charset="0"/>
              </a:rPr>
              <a:t>Dit vraagt om een intensieve interactie van de lezer met de tekst. Close reading is niet speculeren, maar het versterken van het kritisch nadenken in het omgaan met teksten;</a:t>
            </a:r>
          </a:p>
          <a:p>
            <a:r>
              <a:rPr lang="nl-NL" sz="2600" dirty="0">
                <a:latin typeface="Calibri" panose="020F0502020204030204" pitchFamily="34" charset="0"/>
                <a:cs typeface="Calibri" panose="020F0502020204030204" pitchFamily="34" charset="0"/>
              </a:rPr>
              <a:t>Eigenlijk betekent close reading lezen om de verschillende ‘betekenislagen’ van een tekst te ontdekken om tot dieper begrip te komen. </a:t>
            </a:r>
          </a:p>
          <a:p>
            <a:endParaRPr lang="nl-NL" dirty="0"/>
          </a:p>
        </p:txBody>
      </p:sp>
    </p:spTree>
    <p:extLst>
      <p:ext uri="{BB962C8B-B14F-4D97-AF65-F5344CB8AC3E}">
        <p14:creationId xmlns:p14="http://schemas.microsoft.com/office/powerpoint/2010/main" val="1953534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RTI Presentation Template_8.1.13_dp edit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4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1354</TotalTime>
  <Words>2861</Words>
  <Application>Microsoft Office PowerPoint</Application>
  <PresentationFormat>Diavoorstelling (4:3)</PresentationFormat>
  <Paragraphs>320</Paragraphs>
  <Slides>39</Slides>
  <Notes>2</Notes>
  <HiddenSlides>0</HiddenSlides>
  <MMClips>0</MMClips>
  <ScaleCrop>false</ScaleCrop>
  <HeadingPairs>
    <vt:vector size="6" baseType="variant">
      <vt:variant>
        <vt:lpstr>Gebruikte lettertypen</vt:lpstr>
      </vt:variant>
      <vt:variant>
        <vt:i4>15</vt:i4>
      </vt:variant>
      <vt:variant>
        <vt:lpstr>Thema</vt:lpstr>
      </vt:variant>
      <vt:variant>
        <vt:i4>9</vt:i4>
      </vt:variant>
      <vt:variant>
        <vt:lpstr>Diatitels</vt:lpstr>
      </vt:variant>
      <vt:variant>
        <vt:i4>39</vt:i4>
      </vt:variant>
    </vt:vector>
  </HeadingPairs>
  <TitlesOfParts>
    <vt:vector size="63" baseType="lpstr">
      <vt:lpstr>MS PGothic</vt:lpstr>
      <vt:lpstr>MS PGothic</vt:lpstr>
      <vt:lpstr>游ゴシック</vt:lpstr>
      <vt:lpstr>Arial</vt:lpstr>
      <vt:lpstr>Calibri</vt:lpstr>
      <vt:lpstr>Calibri Light</vt:lpstr>
      <vt:lpstr>Comic Sans MS</vt:lpstr>
      <vt:lpstr>Corbel</vt:lpstr>
      <vt:lpstr>Futura</vt:lpstr>
      <vt:lpstr>Futura Condensed</vt:lpstr>
      <vt:lpstr>Goudy Old Style</vt:lpstr>
      <vt:lpstr>Optima</vt:lpstr>
      <vt:lpstr>Segoe UI</vt:lpstr>
      <vt:lpstr>Tahoma</vt:lpstr>
      <vt:lpstr>Wingdings</vt:lpstr>
      <vt:lpstr>Kantoorthema</vt:lpstr>
      <vt:lpstr>8_Standaardontwerp</vt:lpstr>
      <vt:lpstr>1_Standaardontwerp</vt:lpstr>
      <vt:lpstr>19_Standaardontwerp</vt:lpstr>
      <vt:lpstr>OrRTI Presentation Template_8.1.13_dp edits[1]</vt:lpstr>
      <vt:lpstr>34_Standaardontwerp</vt:lpstr>
      <vt:lpstr>2_Standaardontwerp</vt:lpstr>
      <vt:lpstr>9_Standaardontwerp</vt:lpstr>
      <vt:lpstr>3_Standaardontwerp</vt:lpstr>
      <vt:lpstr>  DE TEKST CENTRAAL De opkomst van close reading nader bekeken</vt:lpstr>
      <vt:lpstr>Vooraf: Catherine Snow (2014)</vt:lpstr>
      <vt:lpstr>Nederlandse leerlingen en het begrijpen van teksten</vt:lpstr>
      <vt:lpstr>Waarom is begrijpend lezen zo belangrijk?</vt:lpstr>
      <vt:lpstr>WAT VRAAGT BEGRIJPEND LEZEN VAN DE LEERLING?</vt:lpstr>
      <vt:lpstr>Wat is begrijpend lezen vooral?</vt:lpstr>
      <vt:lpstr>Opkomst van de strategie ‘het belang van herlezen’</vt:lpstr>
      <vt:lpstr>Waarom meer expliciete aandacht voor begrijpend lezen nodig?</vt:lpstr>
      <vt:lpstr>2. Wat is close reading?</vt:lpstr>
      <vt:lpstr>Niveaus van begrijpend lezen/niveaus van denken over de tekst</vt:lpstr>
      <vt:lpstr>WAAR GAAT HET BIJ CLOSE READING OM?</vt:lpstr>
      <vt:lpstr>Kritische kenmerken close reading</vt:lpstr>
      <vt:lpstr>IS ER EMPIRISCHE FUNDERING?</vt:lpstr>
      <vt:lpstr>3. Rol van de kwaliteit van  de tekst</vt:lpstr>
      <vt:lpstr>Kendeou, Van den Broek, Helder en Karlson (2014)</vt:lpstr>
      <vt:lpstr>De lengte van de tekst</vt:lpstr>
      <vt:lpstr>Publicaties met teksten</vt:lpstr>
      <vt:lpstr>4. Verklaringen voor de opkomst close reading</vt:lpstr>
      <vt:lpstr>Effectieve activiteiten voor begrijpend lezen (Fisher, Frey &amp; Hattie 2016)</vt:lpstr>
      <vt:lpstr>5. IS ER WETENSCHAPPELIJK BEWIJS VOOR DE EFFECTIVITEIT VAN CLOSE READING?</vt:lpstr>
      <vt:lpstr>6. WAT VRAAGT CLOSE READING VAN LEERLINGEN?</vt:lpstr>
      <vt:lpstr>De leerling in de praktijk</vt:lpstr>
      <vt:lpstr>7. DE LEERKRACHT EN CLOSE READING. Aandachtspunten</vt:lpstr>
      <vt:lpstr> Van leren van de leerkracht  naar zelf leren </vt:lpstr>
      <vt:lpstr>Wat is cruciaal?</vt:lpstr>
      <vt:lpstr>De rol van metacognitief handelen</vt:lpstr>
      <vt:lpstr>Wat moet er voor, tijdens en na het lezen van de tekst gebeuren? Rol metacognitief handelen (Vernooij 2015)</vt:lpstr>
      <vt:lpstr>Doe wat Hattie (2016) zegt</vt:lpstr>
      <vt:lpstr>Laat leerlingen in duo’s met teksten bezig zijn</vt:lpstr>
      <vt:lpstr>8. KRITIEK OP CLOSE READING</vt:lpstr>
      <vt:lpstr>9. ENKELE UITWERKINGEN VAN CLOSE READING</vt:lpstr>
      <vt:lpstr>a. De aanpak van Shanahan</vt:lpstr>
      <vt:lpstr>De stappen bij close reading</vt:lpstr>
      <vt:lpstr>b. Eenvoudige aanpak (Vernooy, 2016)</vt:lpstr>
      <vt:lpstr>c.. Aanpak met zwakke lezers (SBO)</vt:lpstr>
      <vt:lpstr>10. WAT KUNNEN WE ER IN DE PRAKTIJK MEE?</vt:lpstr>
      <vt:lpstr>VERVOLG</vt:lpstr>
      <vt:lpstr>Vragen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OPKOMST VAN CLOSE READING NADER BEKEKEN</dc:title>
  <dc:creator>Gebruiker</dc:creator>
  <cp:lastModifiedBy>Niels Vernooij</cp:lastModifiedBy>
  <cp:revision>96</cp:revision>
  <cp:lastPrinted>2017-01-17T11:56:19Z</cp:lastPrinted>
  <dcterms:created xsi:type="dcterms:W3CDTF">2015-12-14T07:57:24Z</dcterms:created>
  <dcterms:modified xsi:type="dcterms:W3CDTF">2017-01-17T12:02:36Z</dcterms:modified>
</cp:coreProperties>
</file>