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53"/>
  </p:notesMasterIdLst>
  <p:sldIdLst>
    <p:sldId id="256" r:id="rId2"/>
    <p:sldId id="325" r:id="rId3"/>
    <p:sldId id="326" r:id="rId4"/>
    <p:sldId id="294" r:id="rId5"/>
    <p:sldId id="296" r:id="rId6"/>
    <p:sldId id="295" r:id="rId7"/>
    <p:sldId id="285" r:id="rId8"/>
    <p:sldId id="280" r:id="rId9"/>
    <p:sldId id="298" r:id="rId10"/>
    <p:sldId id="327" r:id="rId11"/>
    <p:sldId id="278" r:id="rId12"/>
    <p:sldId id="291" r:id="rId13"/>
    <p:sldId id="279" r:id="rId14"/>
    <p:sldId id="292" r:id="rId15"/>
    <p:sldId id="299" r:id="rId16"/>
    <p:sldId id="300" r:id="rId17"/>
    <p:sldId id="301" r:id="rId18"/>
    <p:sldId id="304" r:id="rId19"/>
    <p:sldId id="305" r:id="rId20"/>
    <p:sldId id="308" r:id="rId21"/>
    <p:sldId id="306" r:id="rId22"/>
    <p:sldId id="307" r:id="rId23"/>
    <p:sldId id="309" r:id="rId24"/>
    <p:sldId id="310" r:id="rId25"/>
    <p:sldId id="311" r:id="rId26"/>
    <p:sldId id="313" r:id="rId27"/>
    <p:sldId id="314" r:id="rId28"/>
    <p:sldId id="320" r:id="rId29"/>
    <p:sldId id="315" r:id="rId30"/>
    <p:sldId id="321" r:id="rId31"/>
    <p:sldId id="316" r:id="rId32"/>
    <p:sldId id="323" r:id="rId33"/>
    <p:sldId id="324" r:id="rId34"/>
    <p:sldId id="318" r:id="rId35"/>
    <p:sldId id="319" r:id="rId36"/>
    <p:sldId id="287" r:id="rId37"/>
    <p:sldId id="322" r:id="rId38"/>
    <p:sldId id="259" r:id="rId39"/>
    <p:sldId id="328" r:id="rId40"/>
    <p:sldId id="260" r:id="rId41"/>
    <p:sldId id="332" r:id="rId42"/>
    <p:sldId id="333" r:id="rId43"/>
    <p:sldId id="334" r:id="rId44"/>
    <p:sldId id="335" r:id="rId45"/>
    <p:sldId id="336" r:id="rId46"/>
    <p:sldId id="262" r:id="rId47"/>
    <p:sldId id="261" r:id="rId48"/>
    <p:sldId id="329" r:id="rId49"/>
    <p:sldId id="330" r:id="rId50"/>
    <p:sldId id="331" r:id="rId51"/>
    <p:sldId id="263" r:id="rId5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E62E-B7C8-4AFB-A868-B563FB7F6696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492C-79EC-4D3C-8991-7C99FBEE31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94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41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99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12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6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3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72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95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08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45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33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40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5883-2F97-491D-B07D-7823AF1D40AD}" type="datetimeFigureOut">
              <a:rPr lang="nl-NL" smtClean="0"/>
              <a:t>20-1-2018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C5A2-B597-4498-A05F-050C4FFD49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09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outlook.office.com/owa/?realm=griftland.n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lPAafFENsA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endowmentfoundation.org.uk/evidence-summaries/teaching-learning-toolk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calvin hobbes dad perform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33288" r="-1"/>
          <a:stretch/>
        </p:blipFill>
        <p:spPr bwMode="auto">
          <a:xfrm>
            <a:off x="901521" y="1369239"/>
            <a:ext cx="7083380" cy="31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2795" y="22299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FA &amp; FB in day-to-day practice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8186" y="3602037"/>
            <a:ext cx="10049814" cy="2695731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Theory, model, tools</a:t>
            </a:r>
            <a:endParaRPr lang="nl-NL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9389350" y="5758804"/>
            <a:ext cx="176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Sergej Visser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9001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Afbeeldingsresultaat voor calvin hobbes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44928"/>
            <a:ext cx="10571686" cy="34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6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r>
              <a:rPr lang="nl-NL" dirty="0"/>
              <a:t>PDCA </a:t>
            </a:r>
            <a:r>
              <a:rPr lang="nl-NL" dirty="0" err="1"/>
              <a:t>cycle</a:t>
            </a:r>
            <a:endParaRPr lang="nl-NL" dirty="0"/>
          </a:p>
        </p:txBody>
      </p:sp>
      <p:pic>
        <p:nvPicPr>
          <p:cNvPr id="11266" name="Picture 2" descr="Afbeeldingsresultaat voor plan do check act">
            <a:extLst>
              <a:ext uri="{FF2B5EF4-FFF2-40B4-BE49-F238E27FC236}">
                <a16:creationId xmlns:a16="http://schemas.microsoft.com/office/drawing/2014/main" id="{5D6E882C-9E96-4ACA-B1A8-E22EC512F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8200" y="1168801"/>
            <a:ext cx="9762186" cy="48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8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>
            <a:normAutofit/>
          </a:bodyPr>
          <a:lstStyle/>
          <a:p>
            <a:r>
              <a:rPr lang="nl-NL" dirty="0"/>
              <a:t>FA &amp; FB: model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effective</a:t>
            </a:r>
            <a:r>
              <a:rPr lang="nl-NL" dirty="0"/>
              <a:t> teaching/ </a:t>
            </a:r>
            <a:r>
              <a:rPr lang="nl-NL" dirty="0" err="1"/>
              <a:t>learning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4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558639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1221089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4490673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449357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2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70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273CB-D388-4B70-99A1-22E2F6B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5"/>
            <a:ext cx="10787743" cy="1325563"/>
          </a:xfrm>
        </p:spPr>
        <p:txBody>
          <a:bodyPr>
            <a:normAutofit/>
          </a:bodyPr>
          <a:lstStyle/>
          <a:p>
            <a:r>
              <a:rPr lang="nl-NL" dirty="0"/>
              <a:t>FA &amp; FB: model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effective</a:t>
            </a:r>
            <a:r>
              <a:rPr lang="nl-NL" dirty="0"/>
              <a:t> teaching/ </a:t>
            </a:r>
            <a:r>
              <a:rPr lang="nl-NL" dirty="0" err="1"/>
              <a:t>learning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99B774D-B2C3-4151-ABEF-5491E1C0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7D4470E-488F-47A8-A626-B63C98F44255}"/>
              </a:ext>
            </a:extLst>
          </p:cNvPr>
          <p:cNvSpPr/>
          <p:nvPr/>
        </p:nvSpPr>
        <p:spPr>
          <a:xfrm>
            <a:off x="2591304" y="2092036"/>
            <a:ext cx="1977452" cy="1091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/>
              <a:t>Adjustment</a:t>
            </a:r>
            <a:endParaRPr lang="nl-NL" sz="2800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9E5F85E9-682A-4F03-B4F0-010EF07501B1}"/>
              </a:ext>
            </a:extLst>
          </p:cNvPr>
          <p:cNvSpPr/>
          <p:nvPr/>
        </p:nvSpPr>
        <p:spPr>
          <a:xfrm>
            <a:off x="1672587" y="3448234"/>
            <a:ext cx="1922896" cy="1094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Advance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1E1356D7-F8B7-4BEF-8047-BB9AA61E3DE7}"/>
              </a:ext>
            </a:extLst>
          </p:cNvPr>
          <p:cNvSpPr/>
          <p:nvPr/>
        </p:nvSpPr>
        <p:spPr>
          <a:xfrm>
            <a:off x="4826577" y="5233191"/>
            <a:ext cx="1893367" cy="104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Action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3F537438-9DB3-4427-BD93-74C7E9F05B83}"/>
              </a:ext>
            </a:extLst>
          </p:cNvPr>
          <p:cNvSpPr/>
          <p:nvPr/>
        </p:nvSpPr>
        <p:spPr>
          <a:xfrm>
            <a:off x="2591304" y="4819788"/>
            <a:ext cx="1977452" cy="10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Analysis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5A85531-3F10-433E-A8C1-7861968ACAD1}"/>
              </a:ext>
            </a:extLst>
          </p:cNvPr>
          <p:cNvSpPr/>
          <p:nvPr/>
        </p:nvSpPr>
        <p:spPr>
          <a:xfrm>
            <a:off x="7921336" y="3448235"/>
            <a:ext cx="1943100" cy="1094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/>
              <a:t>Ability</a:t>
            </a:r>
            <a:endParaRPr lang="nl-NL" sz="2800" dirty="0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83177CE-3066-4F13-99A7-9F6CFBD89233}"/>
              </a:ext>
            </a:extLst>
          </p:cNvPr>
          <p:cNvSpPr/>
          <p:nvPr/>
        </p:nvSpPr>
        <p:spPr>
          <a:xfrm>
            <a:off x="4826577" y="1484015"/>
            <a:ext cx="1892878" cy="1106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/>
              <a:t>Ambition</a:t>
            </a:r>
            <a:endParaRPr lang="nl-NL" sz="2800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72963713-CC41-422B-8FA2-8392CAF942AB}"/>
              </a:ext>
            </a:extLst>
          </p:cNvPr>
          <p:cNvSpPr/>
          <p:nvPr/>
        </p:nvSpPr>
        <p:spPr>
          <a:xfrm>
            <a:off x="6975763" y="2105026"/>
            <a:ext cx="1891146" cy="107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Awareness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D82A2570-D185-437F-8E25-E06BEF3D7548}"/>
              </a:ext>
            </a:extLst>
          </p:cNvPr>
          <p:cNvSpPr/>
          <p:nvPr/>
        </p:nvSpPr>
        <p:spPr>
          <a:xfrm>
            <a:off x="6975763" y="4819788"/>
            <a:ext cx="1983145" cy="108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/>
              <a:t>Assignment</a:t>
            </a:r>
            <a:endParaRPr lang="nl-NL" sz="2800" dirty="0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BC7B9725-2329-40C1-BC43-9BFA1E4F2C99}"/>
              </a:ext>
            </a:extLst>
          </p:cNvPr>
          <p:cNvSpPr/>
          <p:nvPr/>
        </p:nvSpPr>
        <p:spPr>
          <a:xfrm>
            <a:off x="6836221" y="1724492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7694FD75-EB36-4541-AB04-97645C2D843A}"/>
              </a:ext>
            </a:extLst>
          </p:cNvPr>
          <p:cNvSpPr/>
          <p:nvPr/>
        </p:nvSpPr>
        <p:spPr>
          <a:xfrm rot="16200000">
            <a:off x="2159036" y="2903139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: rechts 27">
            <a:extLst>
              <a:ext uri="{FF2B5EF4-FFF2-40B4-BE49-F238E27FC236}">
                <a16:creationId xmlns:a16="http://schemas.microsoft.com/office/drawing/2014/main" id="{80874221-14E1-4ED5-9F28-5439AB7004D5}"/>
              </a:ext>
            </a:extLst>
          </p:cNvPr>
          <p:cNvSpPr/>
          <p:nvPr/>
        </p:nvSpPr>
        <p:spPr>
          <a:xfrm rot="5400000">
            <a:off x="8877516" y="3022240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rechts 28">
            <a:extLst>
              <a:ext uri="{FF2B5EF4-FFF2-40B4-BE49-F238E27FC236}">
                <a16:creationId xmlns:a16="http://schemas.microsoft.com/office/drawing/2014/main" id="{92547F4B-80A6-4E13-A815-178904DC485D}"/>
              </a:ext>
            </a:extLst>
          </p:cNvPr>
          <p:cNvSpPr/>
          <p:nvPr/>
        </p:nvSpPr>
        <p:spPr>
          <a:xfrm rot="10800000">
            <a:off x="4251304" y="5983400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: rechts 29">
            <a:extLst>
              <a:ext uri="{FF2B5EF4-FFF2-40B4-BE49-F238E27FC236}">
                <a16:creationId xmlns:a16="http://schemas.microsoft.com/office/drawing/2014/main" id="{9D60B130-2EDF-495B-B261-7A9494A8E14B}"/>
              </a:ext>
            </a:extLst>
          </p:cNvPr>
          <p:cNvSpPr/>
          <p:nvPr/>
        </p:nvSpPr>
        <p:spPr>
          <a:xfrm rot="5400000">
            <a:off x="8870730" y="4713337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: rechts 30">
            <a:extLst>
              <a:ext uri="{FF2B5EF4-FFF2-40B4-BE49-F238E27FC236}">
                <a16:creationId xmlns:a16="http://schemas.microsoft.com/office/drawing/2014/main" id="{4FE4846C-0214-4A20-BCEC-B3F9B2394E42}"/>
              </a:ext>
            </a:extLst>
          </p:cNvPr>
          <p:cNvSpPr/>
          <p:nvPr/>
        </p:nvSpPr>
        <p:spPr>
          <a:xfrm>
            <a:off x="4197925" y="1742862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rechts 31">
            <a:extLst>
              <a:ext uri="{FF2B5EF4-FFF2-40B4-BE49-F238E27FC236}">
                <a16:creationId xmlns:a16="http://schemas.microsoft.com/office/drawing/2014/main" id="{96F39495-AA87-4C47-8A7A-CBC93CB03BA9}"/>
              </a:ext>
            </a:extLst>
          </p:cNvPr>
          <p:cNvSpPr/>
          <p:nvPr/>
        </p:nvSpPr>
        <p:spPr>
          <a:xfrm rot="10800000">
            <a:off x="6928381" y="5983400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rechts 32">
            <a:extLst>
              <a:ext uri="{FF2B5EF4-FFF2-40B4-BE49-F238E27FC236}">
                <a16:creationId xmlns:a16="http://schemas.microsoft.com/office/drawing/2014/main" id="{4BE9D04A-1C70-4829-844C-B7CD458352D2}"/>
              </a:ext>
            </a:extLst>
          </p:cNvPr>
          <p:cNvSpPr/>
          <p:nvPr/>
        </p:nvSpPr>
        <p:spPr>
          <a:xfrm rot="16200000">
            <a:off x="2162430" y="4701535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62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273CB-D388-4B70-99A1-22E2F6B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365125"/>
            <a:ext cx="10722429" cy="1325563"/>
          </a:xfrm>
        </p:spPr>
        <p:txBody>
          <a:bodyPr>
            <a:normAutofit/>
          </a:bodyPr>
          <a:lstStyle/>
          <a:p>
            <a:r>
              <a:rPr lang="nl-NL" dirty="0"/>
              <a:t>FA &amp; FB: model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effective</a:t>
            </a:r>
            <a:r>
              <a:rPr lang="nl-NL" dirty="0"/>
              <a:t> teaching/ </a:t>
            </a:r>
            <a:r>
              <a:rPr lang="nl-NL" dirty="0" err="1"/>
              <a:t>learning</a:t>
            </a:r>
            <a:endParaRPr lang="nl-NL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7D4470E-488F-47A8-A626-B63C98F44255}"/>
              </a:ext>
            </a:extLst>
          </p:cNvPr>
          <p:cNvSpPr/>
          <p:nvPr/>
        </p:nvSpPr>
        <p:spPr>
          <a:xfrm>
            <a:off x="2591304" y="2092036"/>
            <a:ext cx="1977452" cy="1091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What</a:t>
            </a:r>
            <a:r>
              <a:rPr lang="nl-NL" sz="2400" dirty="0"/>
              <a:t>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 </a:t>
            </a:r>
            <a:r>
              <a:rPr lang="nl-NL" sz="2400" dirty="0" err="1"/>
              <a:t>adjust</a:t>
            </a:r>
            <a:r>
              <a:rPr lang="nl-NL" sz="2400" dirty="0"/>
              <a:t>?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9E5F85E9-682A-4F03-B4F0-010EF07501B1}"/>
              </a:ext>
            </a:extLst>
          </p:cNvPr>
          <p:cNvSpPr/>
          <p:nvPr/>
        </p:nvSpPr>
        <p:spPr>
          <a:xfrm>
            <a:off x="1672587" y="3448234"/>
            <a:ext cx="1922896" cy="1094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What</a:t>
            </a:r>
            <a:r>
              <a:rPr lang="nl-NL" sz="2400" dirty="0"/>
              <a:t> </a:t>
            </a:r>
            <a:r>
              <a:rPr lang="nl-NL" sz="2400" dirty="0" err="1"/>
              <a:t>should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improved</a:t>
            </a:r>
            <a:r>
              <a:rPr lang="nl-NL" sz="2400" dirty="0"/>
              <a:t>?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1E1356D7-F8B7-4BEF-8047-BB9AA61E3DE7}"/>
              </a:ext>
            </a:extLst>
          </p:cNvPr>
          <p:cNvSpPr/>
          <p:nvPr/>
        </p:nvSpPr>
        <p:spPr>
          <a:xfrm>
            <a:off x="4826577" y="5233191"/>
            <a:ext cx="1893367" cy="104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What</a:t>
            </a:r>
            <a:r>
              <a:rPr lang="nl-NL" sz="2400" dirty="0"/>
              <a:t> </a:t>
            </a:r>
            <a:r>
              <a:rPr lang="nl-NL" sz="2400" dirty="0" err="1"/>
              <a:t>did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 do?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3F537438-9DB3-4427-BD93-74C7E9F05B83}"/>
              </a:ext>
            </a:extLst>
          </p:cNvPr>
          <p:cNvSpPr/>
          <p:nvPr/>
        </p:nvSpPr>
        <p:spPr>
          <a:xfrm>
            <a:off x="2591304" y="4819788"/>
            <a:ext cx="1977452" cy="10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How </a:t>
            </a:r>
            <a:r>
              <a:rPr lang="nl-NL" sz="2400" dirty="0" err="1"/>
              <a:t>did</a:t>
            </a:r>
            <a:r>
              <a:rPr lang="nl-NL" sz="2400" dirty="0"/>
              <a:t> </a:t>
            </a:r>
            <a:r>
              <a:rPr lang="nl-NL" sz="2400" dirty="0" err="1"/>
              <a:t>it</a:t>
            </a:r>
            <a:r>
              <a:rPr lang="nl-NL" sz="2400" dirty="0"/>
              <a:t> go?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5A85531-3F10-433E-A8C1-7861968ACAD1}"/>
              </a:ext>
            </a:extLst>
          </p:cNvPr>
          <p:cNvSpPr/>
          <p:nvPr/>
        </p:nvSpPr>
        <p:spPr>
          <a:xfrm>
            <a:off x="7921336" y="3448235"/>
            <a:ext cx="1943100" cy="1094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What</a:t>
            </a:r>
            <a:r>
              <a:rPr lang="nl-NL" sz="2400" dirty="0"/>
              <a:t> skills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 </a:t>
            </a:r>
            <a:r>
              <a:rPr lang="nl-NL" sz="2400" dirty="0" err="1"/>
              <a:t>need</a:t>
            </a:r>
            <a:r>
              <a:rPr lang="nl-NL" sz="2400" dirty="0"/>
              <a:t>?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83177CE-3066-4F13-99A7-9F6CFBD89233}"/>
              </a:ext>
            </a:extLst>
          </p:cNvPr>
          <p:cNvSpPr/>
          <p:nvPr/>
        </p:nvSpPr>
        <p:spPr>
          <a:xfrm>
            <a:off x="4826577" y="1484015"/>
            <a:ext cx="1892878" cy="112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What</a:t>
            </a:r>
            <a:r>
              <a:rPr lang="nl-NL" sz="2400" dirty="0"/>
              <a:t>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 do?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72963713-CC41-422B-8FA2-8392CAF942AB}"/>
              </a:ext>
            </a:extLst>
          </p:cNvPr>
          <p:cNvSpPr/>
          <p:nvPr/>
        </p:nvSpPr>
        <p:spPr>
          <a:xfrm>
            <a:off x="6975762" y="2105026"/>
            <a:ext cx="2277843" cy="107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What</a:t>
            </a:r>
            <a:r>
              <a:rPr lang="nl-NL" sz="2400" dirty="0"/>
              <a:t>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 </a:t>
            </a:r>
            <a:r>
              <a:rPr lang="nl-NL" sz="2400" dirty="0" err="1"/>
              <a:t>need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know</a:t>
            </a:r>
            <a:r>
              <a:rPr lang="nl-NL" sz="2400" dirty="0"/>
              <a:t>?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D82A2570-D185-437F-8E25-E06BEF3D7548}"/>
              </a:ext>
            </a:extLst>
          </p:cNvPr>
          <p:cNvSpPr/>
          <p:nvPr/>
        </p:nvSpPr>
        <p:spPr>
          <a:xfrm>
            <a:off x="6975764" y="4819788"/>
            <a:ext cx="1891146" cy="108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is the task done</a:t>
            </a:r>
            <a:r>
              <a:rPr lang="en-US" sz="2800" dirty="0"/>
              <a:t>? </a:t>
            </a:r>
            <a:endParaRPr lang="nl-NL" sz="2800" dirty="0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BC7B9725-2329-40C1-BC43-9BFA1E4F2C99}"/>
              </a:ext>
            </a:extLst>
          </p:cNvPr>
          <p:cNvSpPr/>
          <p:nvPr/>
        </p:nvSpPr>
        <p:spPr>
          <a:xfrm>
            <a:off x="6836221" y="1724492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7694FD75-EB36-4541-AB04-97645C2D843A}"/>
              </a:ext>
            </a:extLst>
          </p:cNvPr>
          <p:cNvSpPr/>
          <p:nvPr/>
        </p:nvSpPr>
        <p:spPr>
          <a:xfrm rot="16200000">
            <a:off x="2159036" y="2903139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: rechts 27">
            <a:extLst>
              <a:ext uri="{FF2B5EF4-FFF2-40B4-BE49-F238E27FC236}">
                <a16:creationId xmlns:a16="http://schemas.microsoft.com/office/drawing/2014/main" id="{80874221-14E1-4ED5-9F28-5439AB7004D5}"/>
              </a:ext>
            </a:extLst>
          </p:cNvPr>
          <p:cNvSpPr/>
          <p:nvPr/>
        </p:nvSpPr>
        <p:spPr>
          <a:xfrm rot="5400000">
            <a:off x="9274384" y="2944137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rechts 28">
            <a:extLst>
              <a:ext uri="{FF2B5EF4-FFF2-40B4-BE49-F238E27FC236}">
                <a16:creationId xmlns:a16="http://schemas.microsoft.com/office/drawing/2014/main" id="{92547F4B-80A6-4E13-A815-178904DC485D}"/>
              </a:ext>
            </a:extLst>
          </p:cNvPr>
          <p:cNvSpPr/>
          <p:nvPr/>
        </p:nvSpPr>
        <p:spPr>
          <a:xfrm rot="10800000">
            <a:off x="4251304" y="5983400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: rechts 29">
            <a:extLst>
              <a:ext uri="{FF2B5EF4-FFF2-40B4-BE49-F238E27FC236}">
                <a16:creationId xmlns:a16="http://schemas.microsoft.com/office/drawing/2014/main" id="{9D60B130-2EDF-495B-B261-7A9494A8E14B}"/>
              </a:ext>
            </a:extLst>
          </p:cNvPr>
          <p:cNvSpPr/>
          <p:nvPr/>
        </p:nvSpPr>
        <p:spPr>
          <a:xfrm rot="5400000">
            <a:off x="8870730" y="4713337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: rechts 30">
            <a:extLst>
              <a:ext uri="{FF2B5EF4-FFF2-40B4-BE49-F238E27FC236}">
                <a16:creationId xmlns:a16="http://schemas.microsoft.com/office/drawing/2014/main" id="{4FE4846C-0214-4A20-BCEC-B3F9B2394E42}"/>
              </a:ext>
            </a:extLst>
          </p:cNvPr>
          <p:cNvSpPr/>
          <p:nvPr/>
        </p:nvSpPr>
        <p:spPr>
          <a:xfrm>
            <a:off x="4197925" y="1742862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rechts 31">
            <a:extLst>
              <a:ext uri="{FF2B5EF4-FFF2-40B4-BE49-F238E27FC236}">
                <a16:creationId xmlns:a16="http://schemas.microsoft.com/office/drawing/2014/main" id="{96F39495-AA87-4C47-8A7A-CBC93CB03BA9}"/>
              </a:ext>
            </a:extLst>
          </p:cNvPr>
          <p:cNvSpPr/>
          <p:nvPr/>
        </p:nvSpPr>
        <p:spPr>
          <a:xfrm rot="10800000">
            <a:off x="6928381" y="5983400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rechts 32">
            <a:extLst>
              <a:ext uri="{FF2B5EF4-FFF2-40B4-BE49-F238E27FC236}">
                <a16:creationId xmlns:a16="http://schemas.microsoft.com/office/drawing/2014/main" id="{4BE9D04A-1C70-4829-844C-B7CD458352D2}"/>
              </a:ext>
            </a:extLst>
          </p:cNvPr>
          <p:cNvSpPr/>
          <p:nvPr/>
        </p:nvSpPr>
        <p:spPr>
          <a:xfrm rot="16200000">
            <a:off x="2162430" y="4701535"/>
            <a:ext cx="471055" cy="29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83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>
            <a:normAutofit/>
          </a:bodyPr>
          <a:lstStyle/>
          <a:p>
            <a:r>
              <a:rPr lang="nl-NL" dirty="0"/>
              <a:t>FA &amp; FB: model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effective</a:t>
            </a:r>
            <a:r>
              <a:rPr lang="nl-NL" dirty="0"/>
              <a:t> teaching/ </a:t>
            </a:r>
            <a:r>
              <a:rPr lang="nl-NL" dirty="0" err="1"/>
              <a:t>learning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593" y="264969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6" y="142309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018" y="5172121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706" y="142309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80" y="2643439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654" y="3910908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452" y="5175598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Task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781" y="3910908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" name="PIJL-RECHTS 2"/>
          <p:cNvSpPr/>
          <p:nvPr/>
        </p:nvSpPr>
        <p:spPr>
          <a:xfrm rot="3530172">
            <a:off x="8702554" y="2955778"/>
            <a:ext cx="3311190" cy="32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RECHTS 13"/>
          <p:cNvSpPr/>
          <p:nvPr/>
        </p:nvSpPr>
        <p:spPr>
          <a:xfrm rot="14572234">
            <a:off x="-371732" y="4133792"/>
            <a:ext cx="3311190" cy="32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RECHTS 15"/>
          <p:cNvSpPr/>
          <p:nvPr/>
        </p:nvSpPr>
        <p:spPr>
          <a:xfrm>
            <a:off x="3790473" y="1728341"/>
            <a:ext cx="1671750" cy="32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RECHTS 16"/>
          <p:cNvSpPr/>
          <p:nvPr/>
        </p:nvSpPr>
        <p:spPr>
          <a:xfrm rot="10800000">
            <a:off x="6455012" y="5466991"/>
            <a:ext cx="1671750" cy="32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4"/>
          <p:cNvSpPr/>
          <p:nvPr/>
        </p:nvSpPr>
        <p:spPr>
          <a:xfrm>
            <a:off x="3966613" y="1205948"/>
            <a:ext cx="3974181" cy="5367129"/>
          </a:xfrm>
          <a:custGeom>
            <a:avLst/>
            <a:gdLst>
              <a:gd name="connsiteX0" fmla="*/ 0 w 2186609"/>
              <a:gd name="connsiteY0" fmla="*/ 0 h 2862546"/>
              <a:gd name="connsiteX1" fmla="*/ 66261 w 2186609"/>
              <a:gd name="connsiteY1" fmla="*/ 53009 h 2862546"/>
              <a:gd name="connsiteX2" fmla="*/ 106018 w 2186609"/>
              <a:gd name="connsiteY2" fmla="*/ 145774 h 2862546"/>
              <a:gd name="connsiteX3" fmla="*/ 145774 w 2186609"/>
              <a:gd name="connsiteY3" fmla="*/ 159026 h 2862546"/>
              <a:gd name="connsiteX4" fmla="*/ 198783 w 2186609"/>
              <a:gd name="connsiteY4" fmla="*/ 238539 h 2862546"/>
              <a:gd name="connsiteX5" fmla="*/ 265044 w 2186609"/>
              <a:gd name="connsiteY5" fmla="*/ 291548 h 2862546"/>
              <a:gd name="connsiteX6" fmla="*/ 304800 w 2186609"/>
              <a:gd name="connsiteY6" fmla="*/ 331305 h 2862546"/>
              <a:gd name="connsiteX7" fmla="*/ 344557 w 2186609"/>
              <a:gd name="connsiteY7" fmla="*/ 410818 h 2862546"/>
              <a:gd name="connsiteX8" fmla="*/ 357809 w 2186609"/>
              <a:gd name="connsiteY8" fmla="*/ 450574 h 2862546"/>
              <a:gd name="connsiteX9" fmla="*/ 397565 w 2186609"/>
              <a:gd name="connsiteY9" fmla="*/ 463826 h 2862546"/>
              <a:gd name="connsiteX10" fmla="*/ 424070 w 2186609"/>
              <a:gd name="connsiteY10" fmla="*/ 490331 h 2862546"/>
              <a:gd name="connsiteX11" fmla="*/ 463826 w 2186609"/>
              <a:gd name="connsiteY11" fmla="*/ 569844 h 2862546"/>
              <a:gd name="connsiteX12" fmla="*/ 503583 w 2186609"/>
              <a:gd name="connsiteY12" fmla="*/ 583096 h 2862546"/>
              <a:gd name="connsiteX13" fmla="*/ 516835 w 2186609"/>
              <a:gd name="connsiteY13" fmla="*/ 675861 h 2862546"/>
              <a:gd name="connsiteX14" fmla="*/ 543339 w 2186609"/>
              <a:gd name="connsiteY14" fmla="*/ 715618 h 2862546"/>
              <a:gd name="connsiteX15" fmla="*/ 596348 w 2186609"/>
              <a:gd name="connsiteY15" fmla="*/ 821635 h 2862546"/>
              <a:gd name="connsiteX16" fmla="*/ 649357 w 2186609"/>
              <a:gd name="connsiteY16" fmla="*/ 901148 h 2862546"/>
              <a:gd name="connsiteX17" fmla="*/ 662609 w 2186609"/>
              <a:gd name="connsiteY17" fmla="*/ 940905 h 2862546"/>
              <a:gd name="connsiteX18" fmla="*/ 702365 w 2186609"/>
              <a:gd name="connsiteY18" fmla="*/ 954157 h 2862546"/>
              <a:gd name="connsiteX19" fmla="*/ 795131 w 2186609"/>
              <a:gd name="connsiteY19" fmla="*/ 1033670 h 2862546"/>
              <a:gd name="connsiteX20" fmla="*/ 808383 w 2186609"/>
              <a:gd name="connsiteY20" fmla="*/ 1073426 h 2862546"/>
              <a:gd name="connsiteX21" fmla="*/ 861392 w 2186609"/>
              <a:gd name="connsiteY21" fmla="*/ 1139687 h 2862546"/>
              <a:gd name="connsiteX22" fmla="*/ 901148 w 2186609"/>
              <a:gd name="connsiteY22" fmla="*/ 1245705 h 2862546"/>
              <a:gd name="connsiteX23" fmla="*/ 1020418 w 2186609"/>
              <a:gd name="connsiteY23" fmla="*/ 1311965 h 2862546"/>
              <a:gd name="connsiteX24" fmla="*/ 1086679 w 2186609"/>
              <a:gd name="connsiteY24" fmla="*/ 1391478 h 2862546"/>
              <a:gd name="connsiteX25" fmla="*/ 1126435 w 2186609"/>
              <a:gd name="connsiteY25" fmla="*/ 1470991 h 2862546"/>
              <a:gd name="connsiteX26" fmla="*/ 1139687 w 2186609"/>
              <a:gd name="connsiteY26" fmla="*/ 1510748 h 2862546"/>
              <a:gd name="connsiteX27" fmla="*/ 1192696 w 2186609"/>
              <a:gd name="connsiteY27" fmla="*/ 1563757 h 2862546"/>
              <a:gd name="connsiteX28" fmla="*/ 1219200 w 2186609"/>
              <a:gd name="connsiteY28" fmla="*/ 1603513 h 2862546"/>
              <a:gd name="connsiteX29" fmla="*/ 1232452 w 2186609"/>
              <a:gd name="connsiteY29" fmla="*/ 1643270 h 2862546"/>
              <a:gd name="connsiteX30" fmla="*/ 1258957 w 2186609"/>
              <a:gd name="connsiteY30" fmla="*/ 1696278 h 2862546"/>
              <a:gd name="connsiteX31" fmla="*/ 1272209 w 2186609"/>
              <a:gd name="connsiteY31" fmla="*/ 1762539 h 2862546"/>
              <a:gd name="connsiteX32" fmla="*/ 1298713 w 2186609"/>
              <a:gd name="connsiteY32" fmla="*/ 1802296 h 2862546"/>
              <a:gd name="connsiteX33" fmla="*/ 1311965 w 2186609"/>
              <a:gd name="connsiteY33" fmla="*/ 1842052 h 2862546"/>
              <a:gd name="connsiteX34" fmla="*/ 1338470 w 2186609"/>
              <a:gd name="connsiteY34" fmla="*/ 1895061 h 2862546"/>
              <a:gd name="connsiteX35" fmla="*/ 1364974 w 2186609"/>
              <a:gd name="connsiteY35" fmla="*/ 2080591 h 2862546"/>
              <a:gd name="connsiteX36" fmla="*/ 1378226 w 2186609"/>
              <a:gd name="connsiteY36" fmla="*/ 2120348 h 2862546"/>
              <a:gd name="connsiteX37" fmla="*/ 1431235 w 2186609"/>
              <a:gd name="connsiteY37" fmla="*/ 2186609 h 2862546"/>
              <a:gd name="connsiteX38" fmla="*/ 1470992 w 2186609"/>
              <a:gd name="connsiteY38" fmla="*/ 2266122 h 2862546"/>
              <a:gd name="connsiteX39" fmla="*/ 1484244 w 2186609"/>
              <a:gd name="connsiteY39" fmla="*/ 2305878 h 2862546"/>
              <a:gd name="connsiteX40" fmla="*/ 1510748 w 2186609"/>
              <a:gd name="connsiteY40" fmla="*/ 2332383 h 2862546"/>
              <a:gd name="connsiteX41" fmla="*/ 1603513 w 2186609"/>
              <a:gd name="connsiteY41" fmla="*/ 2372139 h 2862546"/>
              <a:gd name="connsiteX42" fmla="*/ 1643270 w 2186609"/>
              <a:gd name="connsiteY42" fmla="*/ 2411896 h 2862546"/>
              <a:gd name="connsiteX43" fmla="*/ 1683026 w 2186609"/>
              <a:gd name="connsiteY43" fmla="*/ 2425148 h 2862546"/>
              <a:gd name="connsiteX44" fmla="*/ 1762539 w 2186609"/>
              <a:gd name="connsiteY44" fmla="*/ 2504661 h 2862546"/>
              <a:gd name="connsiteX45" fmla="*/ 1855305 w 2186609"/>
              <a:gd name="connsiteY45" fmla="*/ 2531165 h 2862546"/>
              <a:gd name="connsiteX46" fmla="*/ 1881809 w 2186609"/>
              <a:gd name="connsiteY46" fmla="*/ 2557670 h 2862546"/>
              <a:gd name="connsiteX47" fmla="*/ 1921565 w 2186609"/>
              <a:gd name="connsiteY47" fmla="*/ 2584174 h 2862546"/>
              <a:gd name="connsiteX48" fmla="*/ 1974574 w 2186609"/>
              <a:gd name="connsiteY48" fmla="*/ 2623931 h 2862546"/>
              <a:gd name="connsiteX49" fmla="*/ 1987826 w 2186609"/>
              <a:gd name="connsiteY49" fmla="*/ 2663687 h 2862546"/>
              <a:gd name="connsiteX50" fmla="*/ 2067339 w 2186609"/>
              <a:gd name="connsiteY50" fmla="*/ 2690191 h 2862546"/>
              <a:gd name="connsiteX51" fmla="*/ 2107096 w 2186609"/>
              <a:gd name="connsiteY51" fmla="*/ 2782957 h 2862546"/>
              <a:gd name="connsiteX52" fmla="*/ 2146852 w 2186609"/>
              <a:gd name="connsiteY52" fmla="*/ 2822713 h 2862546"/>
              <a:gd name="connsiteX53" fmla="*/ 2186609 w 2186609"/>
              <a:gd name="connsiteY53" fmla="*/ 2862470 h 28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86609" h="2862546">
                <a:moveTo>
                  <a:pt x="0" y="0"/>
                </a:moveTo>
                <a:cubicBezTo>
                  <a:pt x="22087" y="17670"/>
                  <a:pt x="46260" y="33008"/>
                  <a:pt x="66261" y="53009"/>
                </a:cubicBezTo>
                <a:cubicBezTo>
                  <a:pt x="194282" y="181030"/>
                  <a:pt x="-15636" y="-6293"/>
                  <a:pt x="106018" y="145774"/>
                </a:cubicBezTo>
                <a:cubicBezTo>
                  <a:pt x="114744" y="156682"/>
                  <a:pt x="132522" y="154609"/>
                  <a:pt x="145774" y="159026"/>
                </a:cubicBezTo>
                <a:cubicBezTo>
                  <a:pt x="163444" y="185530"/>
                  <a:pt x="176259" y="216014"/>
                  <a:pt x="198783" y="238539"/>
                </a:cubicBezTo>
                <a:cubicBezTo>
                  <a:pt x="275888" y="315647"/>
                  <a:pt x="164743" y="207964"/>
                  <a:pt x="265044" y="291548"/>
                </a:cubicBezTo>
                <a:cubicBezTo>
                  <a:pt x="279442" y="303546"/>
                  <a:pt x="291548" y="318053"/>
                  <a:pt x="304800" y="331305"/>
                </a:cubicBezTo>
                <a:cubicBezTo>
                  <a:pt x="338109" y="431232"/>
                  <a:pt x="293177" y="308060"/>
                  <a:pt x="344557" y="410818"/>
                </a:cubicBezTo>
                <a:cubicBezTo>
                  <a:pt x="350804" y="423312"/>
                  <a:pt x="347932" y="440697"/>
                  <a:pt x="357809" y="450574"/>
                </a:cubicBezTo>
                <a:cubicBezTo>
                  <a:pt x="367686" y="460451"/>
                  <a:pt x="384313" y="459409"/>
                  <a:pt x="397565" y="463826"/>
                </a:cubicBezTo>
                <a:cubicBezTo>
                  <a:pt x="406400" y="472661"/>
                  <a:pt x="417642" y="479617"/>
                  <a:pt x="424070" y="490331"/>
                </a:cubicBezTo>
                <a:cubicBezTo>
                  <a:pt x="446230" y="527265"/>
                  <a:pt x="425159" y="538910"/>
                  <a:pt x="463826" y="569844"/>
                </a:cubicBezTo>
                <a:cubicBezTo>
                  <a:pt x="474734" y="578570"/>
                  <a:pt x="490331" y="578679"/>
                  <a:pt x="503583" y="583096"/>
                </a:cubicBezTo>
                <a:cubicBezTo>
                  <a:pt x="508000" y="614018"/>
                  <a:pt x="507860" y="645943"/>
                  <a:pt x="516835" y="675861"/>
                </a:cubicBezTo>
                <a:cubicBezTo>
                  <a:pt x="521412" y="691117"/>
                  <a:pt x="538302" y="700508"/>
                  <a:pt x="543339" y="715618"/>
                </a:cubicBezTo>
                <a:cubicBezTo>
                  <a:pt x="579615" y="824444"/>
                  <a:pt x="522141" y="772163"/>
                  <a:pt x="596348" y="821635"/>
                </a:cubicBezTo>
                <a:cubicBezTo>
                  <a:pt x="614018" y="848139"/>
                  <a:pt x="639284" y="870928"/>
                  <a:pt x="649357" y="901148"/>
                </a:cubicBezTo>
                <a:cubicBezTo>
                  <a:pt x="653774" y="914400"/>
                  <a:pt x="652731" y="931027"/>
                  <a:pt x="662609" y="940905"/>
                </a:cubicBezTo>
                <a:cubicBezTo>
                  <a:pt x="672486" y="950783"/>
                  <a:pt x="689871" y="947910"/>
                  <a:pt x="702365" y="954157"/>
                </a:cubicBezTo>
                <a:cubicBezTo>
                  <a:pt x="742733" y="974341"/>
                  <a:pt x="762523" y="1001062"/>
                  <a:pt x="795131" y="1033670"/>
                </a:cubicBezTo>
                <a:cubicBezTo>
                  <a:pt x="799548" y="1046922"/>
                  <a:pt x="802136" y="1060932"/>
                  <a:pt x="808383" y="1073426"/>
                </a:cubicBezTo>
                <a:cubicBezTo>
                  <a:pt x="825102" y="1106864"/>
                  <a:pt x="836738" y="1115033"/>
                  <a:pt x="861392" y="1139687"/>
                </a:cubicBezTo>
                <a:cubicBezTo>
                  <a:pt x="868787" y="1169267"/>
                  <a:pt x="878049" y="1222606"/>
                  <a:pt x="901148" y="1245705"/>
                </a:cubicBezTo>
                <a:cubicBezTo>
                  <a:pt x="946715" y="1291272"/>
                  <a:pt x="970425" y="1295301"/>
                  <a:pt x="1020418" y="1311965"/>
                </a:cubicBezTo>
                <a:cubicBezTo>
                  <a:pt x="1049172" y="1340720"/>
                  <a:pt x="1063056" y="1352106"/>
                  <a:pt x="1086679" y="1391478"/>
                </a:cubicBezTo>
                <a:cubicBezTo>
                  <a:pt x="1101925" y="1416888"/>
                  <a:pt x="1114400" y="1443912"/>
                  <a:pt x="1126435" y="1470991"/>
                </a:cubicBezTo>
                <a:cubicBezTo>
                  <a:pt x="1132108" y="1483756"/>
                  <a:pt x="1131568" y="1499381"/>
                  <a:pt x="1139687" y="1510748"/>
                </a:cubicBezTo>
                <a:cubicBezTo>
                  <a:pt x="1154211" y="1531082"/>
                  <a:pt x="1178835" y="1542965"/>
                  <a:pt x="1192696" y="1563757"/>
                </a:cubicBezTo>
                <a:lnTo>
                  <a:pt x="1219200" y="1603513"/>
                </a:lnTo>
                <a:cubicBezTo>
                  <a:pt x="1223617" y="1616765"/>
                  <a:pt x="1226949" y="1630430"/>
                  <a:pt x="1232452" y="1643270"/>
                </a:cubicBezTo>
                <a:cubicBezTo>
                  <a:pt x="1240234" y="1661428"/>
                  <a:pt x="1252710" y="1677537"/>
                  <a:pt x="1258957" y="1696278"/>
                </a:cubicBezTo>
                <a:cubicBezTo>
                  <a:pt x="1266080" y="1717646"/>
                  <a:pt x="1264300" y="1741449"/>
                  <a:pt x="1272209" y="1762539"/>
                </a:cubicBezTo>
                <a:cubicBezTo>
                  <a:pt x="1277801" y="1777452"/>
                  <a:pt x="1291590" y="1788050"/>
                  <a:pt x="1298713" y="1802296"/>
                </a:cubicBezTo>
                <a:cubicBezTo>
                  <a:pt x="1304960" y="1814790"/>
                  <a:pt x="1306462" y="1829213"/>
                  <a:pt x="1311965" y="1842052"/>
                </a:cubicBezTo>
                <a:cubicBezTo>
                  <a:pt x="1319747" y="1860210"/>
                  <a:pt x="1329635" y="1877391"/>
                  <a:pt x="1338470" y="1895061"/>
                </a:cubicBezTo>
                <a:cubicBezTo>
                  <a:pt x="1371141" y="2025749"/>
                  <a:pt x="1328820" y="1845585"/>
                  <a:pt x="1364974" y="2080591"/>
                </a:cubicBezTo>
                <a:cubicBezTo>
                  <a:pt x="1367098" y="2094398"/>
                  <a:pt x="1371039" y="2108370"/>
                  <a:pt x="1378226" y="2120348"/>
                </a:cubicBezTo>
                <a:cubicBezTo>
                  <a:pt x="1452185" y="2243611"/>
                  <a:pt x="1351665" y="2027468"/>
                  <a:pt x="1431235" y="2186609"/>
                </a:cubicBezTo>
                <a:cubicBezTo>
                  <a:pt x="1486097" y="2296334"/>
                  <a:pt x="1395037" y="2152191"/>
                  <a:pt x="1470992" y="2266122"/>
                </a:cubicBezTo>
                <a:cubicBezTo>
                  <a:pt x="1475409" y="2279374"/>
                  <a:pt x="1477057" y="2293900"/>
                  <a:pt x="1484244" y="2305878"/>
                </a:cubicBezTo>
                <a:cubicBezTo>
                  <a:pt x="1490672" y="2316592"/>
                  <a:pt x="1500352" y="2325452"/>
                  <a:pt x="1510748" y="2332383"/>
                </a:cubicBezTo>
                <a:cubicBezTo>
                  <a:pt x="1543497" y="2354216"/>
                  <a:pt x="1568176" y="2360360"/>
                  <a:pt x="1603513" y="2372139"/>
                </a:cubicBezTo>
                <a:cubicBezTo>
                  <a:pt x="1616765" y="2385391"/>
                  <a:pt x="1627676" y="2401500"/>
                  <a:pt x="1643270" y="2411896"/>
                </a:cubicBezTo>
                <a:cubicBezTo>
                  <a:pt x="1654893" y="2419645"/>
                  <a:pt x="1672000" y="2416572"/>
                  <a:pt x="1683026" y="2425148"/>
                </a:cubicBezTo>
                <a:cubicBezTo>
                  <a:pt x="1712613" y="2448160"/>
                  <a:pt x="1726175" y="2495570"/>
                  <a:pt x="1762539" y="2504661"/>
                </a:cubicBezTo>
                <a:cubicBezTo>
                  <a:pt x="1829100" y="2521301"/>
                  <a:pt x="1798269" y="2512154"/>
                  <a:pt x="1855305" y="2531165"/>
                </a:cubicBezTo>
                <a:cubicBezTo>
                  <a:pt x="1864140" y="2540000"/>
                  <a:pt x="1872053" y="2549865"/>
                  <a:pt x="1881809" y="2557670"/>
                </a:cubicBezTo>
                <a:cubicBezTo>
                  <a:pt x="1894246" y="2567620"/>
                  <a:pt x="1908605" y="2574917"/>
                  <a:pt x="1921565" y="2584174"/>
                </a:cubicBezTo>
                <a:cubicBezTo>
                  <a:pt x="1939538" y="2597012"/>
                  <a:pt x="1956904" y="2610679"/>
                  <a:pt x="1974574" y="2623931"/>
                </a:cubicBezTo>
                <a:cubicBezTo>
                  <a:pt x="1978991" y="2637183"/>
                  <a:pt x="1976459" y="2655568"/>
                  <a:pt x="1987826" y="2663687"/>
                </a:cubicBezTo>
                <a:cubicBezTo>
                  <a:pt x="2010560" y="2679926"/>
                  <a:pt x="2067339" y="2690191"/>
                  <a:pt x="2067339" y="2690191"/>
                </a:cubicBezTo>
                <a:cubicBezTo>
                  <a:pt x="2078154" y="2722633"/>
                  <a:pt x="2086628" y="2754302"/>
                  <a:pt x="2107096" y="2782957"/>
                </a:cubicBezTo>
                <a:cubicBezTo>
                  <a:pt x="2117989" y="2798207"/>
                  <a:pt x="2134854" y="2808316"/>
                  <a:pt x="2146852" y="2822713"/>
                </a:cubicBezTo>
                <a:cubicBezTo>
                  <a:pt x="2183046" y="2866145"/>
                  <a:pt x="2155422" y="2862470"/>
                  <a:pt x="2186609" y="286247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41096" y="6248668"/>
            <a:ext cx="14255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Practice</a:t>
            </a:r>
            <a:endParaRPr lang="nl-NL" sz="3000" dirty="0"/>
          </a:p>
        </p:txBody>
      </p:sp>
      <p:sp>
        <p:nvSpPr>
          <p:cNvPr id="9" name="Rechthoek 8"/>
          <p:cNvSpPr/>
          <p:nvPr/>
        </p:nvSpPr>
        <p:spPr>
          <a:xfrm>
            <a:off x="8308870" y="6277474"/>
            <a:ext cx="12294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Insight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50629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/>
          <a:lstStyle/>
          <a:p>
            <a:r>
              <a:rPr lang="en-US" dirty="0"/>
              <a:t>Insight phase 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4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558639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1221089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4490673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449357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2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30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WHAT</a:t>
            </a:r>
          </a:p>
          <a:p>
            <a:r>
              <a:rPr lang="en-US" dirty="0"/>
              <a:t>Explain project</a:t>
            </a:r>
          </a:p>
          <a:p>
            <a:r>
              <a:rPr lang="en-US" dirty="0"/>
              <a:t>Ask pupils what they think they will (or want to) learn</a:t>
            </a:r>
          </a:p>
          <a:p>
            <a:r>
              <a:rPr lang="en-US" dirty="0"/>
              <a:t>Formulate learning goals together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HOW</a:t>
            </a:r>
          </a:p>
          <a:p>
            <a:r>
              <a:rPr lang="en-US" dirty="0"/>
              <a:t>Prepare list of LG: simple, clear, primary goals</a:t>
            </a:r>
          </a:p>
          <a:p>
            <a:r>
              <a:rPr lang="en-US" dirty="0"/>
              <a:t>Avoid far transfer</a:t>
            </a:r>
          </a:p>
          <a:p>
            <a:r>
              <a:rPr lang="en-US" dirty="0"/>
              <a:t>Gather student input</a:t>
            </a:r>
          </a:p>
          <a:p>
            <a:r>
              <a:rPr lang="en-US" dirty="0"/>
              <a:t>Adapt LG list</a:t>
            </a:r>
          </a:p>
          <a:p>
            <a:endParaRPr lang="en-US" dirty="0"/>
          </a:p>
        </p:txBody>
      </p:sp>
      <p:sp>
        <p:nvSpPr>
          <p:cNvPr id="4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372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4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/>
          <a:lstStyle/>
          <a:p>
            <a:r>
              <a:rPr lang="en-US" dirty="0"/>
              <a:t>Insight phase 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4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558639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1221089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4490673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449357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2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7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</a:t>
            </a:r>
          </a:p>
          <a:p>
            <a:r>
              <a:rPr lang="en-US" dirty="0"/>
              <a:t>Specify what pupils need to know to finish the project</a:t>
            </a:r>
          </a:p>
          <a:p>
            <a:r>
              <a:rPr lang="en-US" dirty="0"/>
              <a:t>Retrieve prior knowledge</a:t>
            </a:r>
          </a:p>
          <a:p>
            <a:r>
              <a:rPr lang="en-US" dirty="0"/>
              <a:t>Explain new concepts</a:t>
            </a:r>
          </a:p>
          <a:p>
            <a:r>
              <a:rPr lang="en-US" dirty="0"/>
              <a:t>Link new concepts to prior knowledge</a:t>
            </a:r>
          </a:p>
          <a:p>
            <a:r>
              <a:rPr lang="en-US" dirty="0"/>
              <a:t>Check understanding of new concept</a:t>
            </a:r>
          </a:p>
          <a:p>
            <a:endParaRPr lang="en-US" dirty="0"/>
          </a:p>
        </p:txBody>
      </p:sp>
      <p:sp>
        <p:nvSpPr>
          <p:cNvPr id="5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61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1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5182" y="593133"/>
            <a:ext cx="8068614" cy="2639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Teaching is the greatest act of optimism.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There is no failure.  Only feedback.</a:t>
            </a:r>
            <a:br>
              <a:rPr lang="en-US" dirty="0"/>
            </a:br>
            <a:br>
              <a:rPr lang="en-US" dirty="0"/>
            </a:br>
            <a:endParaRPr lang="nl-NL" dirty="0"/>
          </a:p>
        </p:txBody>
      </p:sp>
      <p:pic>
        <p:nvPicPr>
          <p:cNvPr id="3074" name="Picture 2" descr="Afbeeldingsresultaat voor calvin hobbes inspirational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" y="0"/>
            <a:ext cx="4648245" cy="697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9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</a:t>
            </a:r>
          </a:p>
          <a:p>
            <a:r>
              <a:rPr lang="en-US" dirty="0"/>
              <a:t>Checklist / summary / glossary</a:t>
            </a:r>
          </a:p>
          <a:p>
            <a:r>
              <a:rPr lang="en-US" dirty="0"/>
              <a:t>Note taking, class discussion, TPS</a:t>
            </a:r>
          </a:p>
          <a:p>
            <a:r>
              <a:rPr lang="en-US" dirty="0"/>
              <a:t>Relevant examples and non-examples</a:t>
            </a:r>
          </a:p>
          <a:p>
            <a:r>
              <a:rPr lang="en-US" dirty="0"/>
              <a:t>Practice new knowledge / concept</a:t>
            </a:r>
          </a:p>
          <a:p>
            <a:r>
              <a:rPr lang="en-US" dirty="0"/>
              <a:t>Check understanding: hinge questions, (formative) tests</a:t>
            </a:r>
          </a:p>
          <a:p>
            <a:r>
              <a:rPr lang="en-US" dirty="0"/>
              <a:t>Elementary knowledge: fail / pass test</a:t>
            </a:r>
          </a:p>
        </p:txBody>
      </p:sp>
      <p:sp>
        <p:nvSpPr>
          <p:cNvPr id="5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61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78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/>
          <a:lstStyle/>
          <a:p>
            <a:r>
              <a:rPr lang="en-US" dirty="0"/>
              <a:t>Insight phase 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4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558639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1221089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4490673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449357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2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838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</a:t>
            </a:r>
          </a:p>
          <a:p>
            <a:r>
              <a:rPr lang="en-US" dirty="0"/>
              <a:t>Specify “can-dos” for the project</a:t>
            </a:r>
          </a:p>
          <a:p>
            <a:r>
              <a:rPr lang="en-US" dirty="0"/>
              <a:t>Assess pupils’ skills</a:t>
            </a:r>
          </a:p>
          <a:p>
            <a:r>
              <a:rPr lang="en-US" dirty="0"/>
              <a:t>Specify success criteria</a:t>
            </a:r>
          </a:p>
          <a:p>
            <a:r>
              <a:rPr lang="en-US" dirty="0"/>
              <a:t>Give relevant examples and non-examples</a:t>
            </a:r>
          </a:p>
          <a:p>
            <a:r>
              <a:rPr lang="en-US" dirty="0"/>
              <a:t>Practice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73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6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</a:t>
            </a:r>
          </a:p>
          <a:p>
            <a:r>
              <a:rPr lang="en-US" dirty="0"/>
              <a:t>Checklist can-do-statements: self / peer assessment</a:t>
            </a:r>
          </a:p>
          <a:p>
            <a:r>
              <a:rPr lang="en-US" dirty="0"/>
              <a:t>Entry test / task</a:t>
            </a:r>
          </a:p>
          <a:p>
            <a:r>
              <a:rPr lang="en-US" dirty="0"/>
              <a:t>Assessment rubric (pre-flight schedule); checklist (hard criteria)</a:t>
            </a:r>
          </a:p>
          <a:p>
            <a:r>
              <a:rPr lang="en-US" dirty="0"/>
              <a:t>Videos / hand-ins of top former students</a:t>
            </a:r>
          </a:p>
          <a:p>
            <a:r>
              <a:rPr lang="en-US" dirty="0"/>
              <a:t>Deliberate practice; focus on single skill / aspect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73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13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/>
          <a:lstStyle/>
          <a:p>
            <a:r>
              <a:rPr lang="en-US" dirty="0"/>
              <a:t>Insight phase 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4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558639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1221089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4490673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449357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2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46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</a:t>
            </a:r>
          </a:p>
          <a:p>
            <a:r>
              <a:rPr lang="en-US" dirty="0"/>
              <a:t>Extensive project: lesson series</a:t>
            </a:r>
          </a:p>
          <a:p>
            <a:r>
              <a:rPr lang="en-US" dirty="0"/>
              <a:t>Blended learning: online &amp; offline; individual &amp; cooperative tasks</a:t>
            </a:r>
          </a:p>
          <a:p>
            <a:r>
              <a:rPr lang="en-US" dirty="0"/>
              <a:t>Clear, appealing, open-end tasks</a:t>
            </a:r>
          </a:p>
          <a:p>
            <a:r>
              <a:rPr lang="en-US" dirty="0"/>
              <a:t>Worked examples</a:t>
            </a:r>
          </a:p>
          <a:p>
            <a:r>
              <a:rPr lang="en-US" dirty="0"/>
              <a:t>Scaffolding</a:t>
            </a:r>
          </a:p>
          <a:p>
            <a:r>
              <a:rPr lang="en-US" dirty="0"/>
              <a:t>Feedback + revision</a:t>
            </a:r>
          </a:p>
          <a:p>
            <a:r>
              <a:rPr lang="en-US" dirty="0"/>
              <a:t>Challenging final tasks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319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03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</a:t>
            </a:r>
          </a:p>
          <a:p>
            <a:r>
              <a:rPr lang="en-US" dirty="0"/>
              <a:t>Poetry project / Presentation Skills / Essay Writing </a:t>
            </a:r>
          </a:p>
          <a:p>
            <a:r>
              <a:rPr lang="en-US" dirty="0"/>
              <a:t>Pairs / groups; individual &amp; collective tasks</a:t>
            </a:r>
          </a:p>
          <a:p>
            <a:r>
              <a:rPr lang="en-US" dirty="0"/>
              <a:t>Very clear guidelines; student autonomy in content / subject choice</a:t>
            </a:r>
          </a:p>
          <a:p>
            <a:r>
              <a:rPr lang="en-US" dirty="0"/>
              <a:t>Worked examples: step-by-step solution to a problem or task</a:t>
            </a:r>
          </a:p>
          <a:p>
            <a:r>
              <a:rPr lang="en-US" dirty="0"/>
              <a:t>Scaffolding: teachers model or demonstrate how to solve a problem, and then step back, offering support as needed</a:t>
            </a:r>
          </a:p>
          <a:p>
            <a:r>
              <a:rPr lang="en-US" dirty="0"/>
              <a:t>General, repeated tasks + additions (cumulative / specific)</a:t>
            </a:r>
          </a:p>
          <a:p>
            <a:r>
              <a:rPr lang="en-US" dirty="0"/>
              <a:t>Final tasks show acquired skills + required knowledge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319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32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/>
          <a:lstStyle/>
          <a:p>
            <a:r>
              <a:rPr lang="en-US" dirty="0"/>
              <a:t>Practice phase 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4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558639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1221089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4490673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449357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2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991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&amp; HOW</a:t>
            </a:r>
          </a:p>
          <a:p>
            <a:r>
              <a:rPr lang="en-US" dirty="0"/>
              <a:t>Lesson series: info &amp; feedback on process &amp; progress</a:t>
            </a:r>
          </a:p>
          <a:p>
            <a:r>
              <a:rPr lang="en-US" dirty="0"/>
              <a:t>Blended learning: online &amp; offline; individual &amp; cooperative tasks</a:t>
            </a:r>
          </a:p>
          <a:p>
            <a:r>
              <a:rPr lang="en-US" dirty="0"/>
              <a:t>Tasks: in-class &amp; homework</a:t>
            </a:r>
          </a:p>
          <a:p>
            <a:r>
              <a:rPr lang="en-US" dirty="0"/>
              <a:t>Pupils work; teacher guides activities, checks &amp; coaches</a:t>
            </a:r>
          </a:p>
          <a:p>
            <a:endParaRPr lang="en-US" dirty="0"/>
          </a:p>
          <a:p>
            <a:r>
              <a:rPr lang="en-US" b="1" i="1" dirty="0"/>
              <a:t>Teacher asks questions</a:t>
            </a:r>
          </a:p>
          <a:p>
            <a:r>
              <a:rPr lang="en-US" b="1" i="1" dirty="0"/>
              <a:t>Cooperation ≠ distributing work</a:t>
            </a:r>
          </a:p>
          <a:p>
            <a:r>
              <a:rPr lang="en-US" b="1" i="1" dirty="0"/>
              <a:t>Form = cast in stone; content = rich </a:t>
            </a:r>
            <a:r>
              <a:rPr lang="en-US" b="1" i="1" dirty="0">
                <a:sym typeface="Wingdings" panose="05000000000000000000" pitchFamily="2" charset="2"/>
              </a:rPr>
              <a:t> autonomy.</a:t>
            </a:r>
            <a:endParaRPr lang="en-US" b="1" i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584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1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/>
          <a:lstStyle/>
          <a:p>
            <a:r>
              <a:rPr lang="en-US" dirty="0"/>
              <a:t>Practice phase 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4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5586396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1221089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4490673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449357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2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25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theory</a:t>
            </a:r>
            <a:endParaRPr lang="nl-NL" dirty="0"/>
          </a:p>
        </p:txBody>
      </p:sp>
      <p:pic>
        <p:nvPicPr>
          <p:cNvPr id="4098" name="Picture 2" descr="Afbeeldingsresultaat voor calvin hobbes theo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3854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&amp; HOW: formative assessment</a:t>
            </a:r>
          </a:p>
          <a:p>
            <a:endParaRPr lang="en-US" dirty="0"/>
          </a:p>
          <a:p>
            <a:r>
              <a:rPr lang="en-US" dirty="0"/>
              <a:t>Pupil self-evaluation			}	 Hard criteria</a:t>
            </a:r>
          </a:p>
          <a:p>
            <a:r>
              <a:rPr lang="en-US" dirty="0"/>
              <a:t>Pupil self-evaluation: presentation    }	 Checklist</a:t>
            </a:r>
          </a:p>
          <a:p>
            <a:r>
              <a:rPr lang="en-US" dirty="0"/>
              <a:t>Peer assessment				}	 Rubric</a:t>
            </a:r>
          </a:p>
          <a:p>
            <a:r>
              <a:rPr lang="en-US" dirty="0"/>
              <a:t>Assessment by teacher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Formative assessment </a:t>
            </a:r>
            <a:r>
              <a:rPr lang="en-US" b="1" dirty="0">
                <a:sym typeface="Wingdings" panose="05000000000000000000" pitchFamily="2" charset="2"/>
              </a:rPr>
              <a:t> feedback; pass / fail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9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553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74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/>
          <a:lstStyle/>
          <a:p>
            <a:r>
              <a:rPr lang="en-US" dirty="0"/>
              <a:t>Practice phase 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4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5586396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1221089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4490673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449357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2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059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1668F-D519-4E1A-B0B6-09453786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 culture: </a:t>
            </a:r>
            <a:r>
              <a:rPr lang="nl-NL" dirty="0" err="1"/>
              <a:t>what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F860B5-84EF-4BE3-992C-524FC1EC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3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GROW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000" b="1" dirty="0"/>
              <a:t>Goal</a:t>
            </a:r>
            <a:r>
              <a:rPr lang="nl-NL" sz="3000" dirty="0"/>
              <a:t>: 	</a:t>
            </a:r>
            <a:r>
              <a:rPr lang="nl-NL" sz="3000" dirty="0" err="1"/>
              <a:t>continuous</a:t>
            </a:r>
            <a:r>
              <a:rPr lang="nl-NL" sz="3000" dirty="0"/>
              <a:t> </a:t>
            </a:r>
            <a:r>
              <a:rPr lang="nl-NL" sz="3000" dirty="0" err="1"/>
              <a:t>learning</a:t>
            </a:r>
            <a:r>
              <a:rPr lang="nl-NL" sz="3000" dirty="0"/>
              <a:t> </a:t>
            </a:r>
          </a:p>
          <a:p>
            <a:pPr marL="0" indent="0">
              <a:buNone/>
            </a:pPr>
            <a:r>
              <a:rPr lang="nl-NL" sz="3000" b="1" dirty="0"/>
              <a:t>Routine</a:t>
            </a:r>
            <a:r>
              <a:rPr lang="nl-NL" sz="3000" dirty="0"/>
              <a:t>: 	</a:t>
            </a:r>
            <a:r>
              <a:rPr lang="nl-NL" sz="3000" dirty="0" err="1"/>
              <a:t>practice</a:t>
            </a:r>
            <a:r>
              <a:rPr lang="nl-NL" sz="3000" dirty="0"/>
              <a:t> </a:t>
            </a:r>
            <a:r>
              <a:rPr lang="nl-NL" sz="3000" dirty="0" err="1"/>
              <a:t>the</a:t>
            </a:r>
            <a:r>
              <a:rPr lang="nl-NL" sz="3000" dirty="0"/>
              <a:t> </a:t>
            </a:r>
            <a:r>
              <a:rPr lang="nl-NL" sz="3000" dirty="0" err="1"/>
              <a:t>habit</a:t>
            </a:r>
            <a:r>
              <a:rPr lang="nl-NL" sz="3000" dirty="0"/>
              <a:t>; </a:t>
            </a:r>
            <a:r>
              <a:rPr lang="nl-NL" sz="3000" dirty="0" err="1">
                <a:sym typeface="Wingdings" panose="05000000000000000000" pitchFamily="2" charset="2"/>
              </a:rPr>
              <a:t>structured</a:t>
            </a:r>
            <a:r>
              <a:rPr lang="nl-NL" sz="3000" dirty="0">
                <a:sym typeface="Wingdings" panose="05000000000000000000" pitchFamily="2" charset="2"/>
              </a:rPr>
              <a:t>, </a:t>
            </a:r>
            <a:r>
              <a:rPr lang="nl-NL" sz="3000" dirty="0" err="1">
                <a:sym typeface="Wingdings" panose="05000000000000000000" pitchFamily="2" charset="2"/>
              </a:rPr>
              <a:t>regular</a:t>
            </a:r>
            <a:r>
              <a:rPr lang="nl-NL" sz="3000" dirty="0">
                <a:sym typeface="Wingdings" panose="05000000000000000000" pitchFamily="2" charset="2"/>
              </a:rPr>
              <a:t> FB</a:t>
            </a:r>
          </a:p>
          <a:p>
            <a:pPr marL="0" indent="0">
              <a:buNone/>
            </a:pPr>
            <a:r>
              <a:rPr lang="nl-NL" sz="3000" b="1" dirty="0" err="1"/>
              <a:t>Organise</a:t>
            </a:r>
            <a:r>
              <a:rPr lang="nl-NL" sz="3000" b="1" dirty="0"/>
              <a:t>: 	</a:t>
            </a:r>
            <a:r>
              <a:rPr lang="nl-NL" sz="3000" dirty="0" err="1"/>
              <a:t>clear</a:t>
            </a:r>
            <a:r>
              <a:rPr lang="nl-NL" sz="3000" b="1" dirty="0"/>
              <a:t> </a:t>
            </a:r>
            <a:r>
              <a:rPr lang="nl-NL" sz="3000" dirty="0"/>
              <a:t>goals, </a:t>
            </a:r>
            <a:r>
              <a:rPr lang="nl-NL" sz="3000" dirty="0" err="1"/>
              <a:t>process</a:t>
            </a:r>
            <a:r>
              <a:rPr lang="nl-NL" sz="3000" dirty="0"/>
              <a:t>, </a:t>
            </a:r>
            <a:r>
              <a:rPr lang="nl-NL" sz="3000" dirty="0" err="1"/>
              <a:t>success</a:t>
            </a:r>
            <a:r>
              <a:rPr lang="nl-NL" sz="3000" dirty="0"/>
              <a:t> criteria</a:t>
            </a:r>
          </a:p>
          <a:p>
            <a:pPr marL="0" indent="0">
              <a:buNone/>
            </a:pPr>
            <a:r>
              <a:rPr lang="nl-NL" sz="3000" b="1" dirty="0" err="1"/>
              <a:t>Work</a:t>
            </a:r>
            <a:r>
              <a:rPr lang="nl-NL" sz="3000" b="1" dirty="0"/>
              <a:t>: 	</a:t>
            </a:r>
            <a:r>
              <a:rPr lang="nl-NL" sz="3000" dirty="0" err="1"/>
              <a:t>ask</a:t>
            </a:r>
            <a:r>
              <a:rPr lang="nl-NL" sz="3000" dirty="0"/>
              <a:t> &amp; </a:t>
            </a:r>
            <a:r>
              <a:rPr lang="nl-NL" sz="3000" dirty="0" err="1"/>
              <a:t>answer</a:t>
            </a:r>
            <a:r>
              <a:rPr lang="nl-NL" sz="3000" dirty="0"/>
              <a:t> </a:t>
            </a:r>
            <a:r>
              <a:rPr lang="nl-NL" sz="3000" dirty="0" err="1"/>
              <a:t>questions</a:t>
            </a:r>
            <a:endParaRPr lang="nl-NL" sz="3000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648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C21FD-5D8A-4A16-9B4C-05FFC0BA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Feedback: </a:t>
            </a:r>
            <a:r>
              <a:rPr lang="nl-NL" dirty="0" err="1"/>
              <a:t>how</a:t>
            </a:r>
            <a:r>
              <a:rPr lang="nl-NL" dirty="0"/>
              <a:t>?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4C982A0-0205-4EC0-A617-6728D1A12243}"/>
              </a:ext>
            </a:extLst>
          </p:cNvPr>
          <p:cNvSpPr/>
          <p:nvPr/>
        </p:nvSpPr>
        <p:spPr>
          <a:xfrm>
            <a:off x="4572224" y="2989854"/>
            <a:ext cx="3047551" cy="3092292"/>
          </a:xfrm>
          <a:prstGeom prst="roundRect">
            <a:avLst/>
          </a:prstGeom>
          <a:solidFill>
            <a:srgbClr val="4254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 err="1"/>
              <a:t>Process</a:t>
            </a:r>
            <a:endParaRPr lang="nl-NL" sz="3600" dirty="0"/>
          </a:p>
          <a:p>
            <a:r>
              <a:rPr lang="nl-NL" sz="3600" dirty="0"/>
              <a:t>Product</a:t>
            </a:r>
          </a:p>
          <a:p>
            <a:r>
              <a:rPr lang="nl-NL" sz="3600" dirty="0" err="1"/>
              <a:t>Progress</a:t>
            </a:r>
            <a:endParaRPr lang="nl-NL" sz="36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903C4FB-0B91-4953-9E46-D8B622E7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9854"/>
            <a:ext cx="3214254" cy="3092292"/>
          </a:xfrm>
          <a:prstGeom prst="roundRect">
            <a:avLst/>
          </a:prstGeom>
          <a:solidFill>
            <a:srgbClr val="4254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Feed</a:t>
            </a:r>
          </a:p>
          <a:p>
            <a:pPr marL="0" indent="0">
              <a:buNone/>
            </a:pPr>
            <a:r>
              <a:rPr lang="nl-NL" sz="3600" dirty="0"/>
              <a:t>       -up</a:t>
            </a:r>
          </a:p>
          <a:p>
            <a:pPr marL="0" indent="0">
              <a:buNone/>
            </a:pPr>
            <a:r>
              <a:rPr lang="nl-NL" sz="3600" dirty="0"/>
              <a:t>       -back</a:t>
            </a:r>
          </a:p>
          <a:p>
            <a:pPr marL="0" indent="0">
              <a:buNone/>
            </a:pPr>
            <a:r>
              <a:rPr lang="nl-NL" sz="3600" dirty="0"/>
              <a:t>       -forward</a:t>
            </a:r>
          </a:p>
          <a:p>
            <a:pPr algn="ctr"/>
            <a:endParaRPr lang="nl-NL" sz="3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775620-BFF6-44A9-86A8-EA62C41801ED}"/>
              </a:ext>
            </a:extLst>
          </p:cNvPr>
          <p:cNvSpPr txBox="1"/>
          <p:nvPr/>
        </p:nvSpPr>
        <p:spPr>
          <a:xfrm>
            <a:off x="838200" y="1607994"/>
            <a:ext cx="453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/>
              <a:t>Normal</a:t>
            </a:r>
            <a:r>
              <a:rPr lang="nl-NL" sz="3200" i="1" dirty="0"/>
              <a:t>, safe &amp; secure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446666-70CA-4DB8-A160-17BE8812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70" y="523804"/>
            <a:ext cx="4045328" cy="40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76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45C5F-2089-4069-A4E1-C3865D39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culture of feedback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CAD877-65E2-4B0C-880E-7CCDB634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l-NL" sz="3100" dirty="0" err="1"/>
              <a:t>Asking</a:t>
            </a:r>
            <a:r>
              <a:rPr lang="nl-NL" sz="3100" dirty="0"/>
              <a:t> </a:t>
            </a:r>
            <a:r>
              <a:rPr lang="nl-NL" sz="3100" dirty="0" err="1"/>
              <a:t>for</a:t>
            </a:r>
            <a:r>
              <a:rPr lang="nl-NL" sz="3100" dirty="0"/>
              <a:t> FB is </a:t>
            </a:r>
            <a:r>
              <a:rPr lang="nl-NL" sz="3100" dirty="0" err="1"/>
              <a:t>normal</a:t>
            </a:r>
            <a:r>
              <a:rPr lang="nl-NL" sz="3100" dirty="0"/>
              <a:t> </a:t>
            </a:r>
            <a:r>
              <a:rPr lang="nl-NL" sz="3100" i="1" dirty="0" err="1"/>
              <a:t>for</a:t>
            </a:r>
            <a:r>
              <a:rPr lang="nl-NL" sz="3100" i="1" dirty="0"/>
              <a:t> </a:t>
            </a:r>
            <a:r>
              <a:rPr lang="nl-NL" sz="3100" i="1" dirty="0" err="1"/>
              <a:t>all</a:t>
            </a:r>
            <a:r>
              <a:rPr lang="nl-NL" sz="3100" i="1" dirty="0"/>
              <a:t> </a:t>
            </a:r>
            <a:r>
              <a:rPr lang="nl-NL" sz="3100" i="1" dirty="0" err="1"/>
              <a:t>involved</a:t>
            </a:r>
            <a:endParaRPr lang="nl-NL" sz="3100" i="1" dirty="0"/>
          </a:p>
          <a:p>
            <a:r>
              <a:rPr lang="nl-NL" sz="3100" dirty="0"/>
              <a:t>Focus on personal development / </a:t>
            </a:r>
            <a:r>
              <a:rPr lang="nl-NL" sz="3100" dirty="0" err="1"/>
              <a:t>progress</a:t>
            </a:r>
            <a:endParaRPr lang="nl-NL" sz="3100" dirty="0"/>
          </a:p>
          <a:p>
            <a:r>
              <a:rPr lang="nl-NL" sz="3100" dirty="0" err="1"/>
              <a:t>Regular</a:t>
            </a:r>
            <a:r>
              <a:rPr lang="nl-NL" sz="3100" dirty="0"/>
              <a:t>, </a:t>
            </a:r>
            <a:r>
              <a:rPr lang="nl-NL" sz="3100" dirty="0" err="1"/>
              <a:t>organized</a:t>
            </a:r>
            <a:r>
              <a:rPr lang="nl-NL" sz="3100" dirty="0"/>
              <a:t>, </a:t>
            </a:r>
            <a:r>
              <a:rPr lang="nl-NL" sz="3100" dirty="0" err="1"/>
              <a:t>bilateral</a:t>
            </a:r>
            <a:r>
              <a:rPr lang="nl-NL" sz="3100" dirty="0"/>
              <a:t> FB</a:t>
            </a:r>
          </a:p>
          <a:p>
            <a:r>
              <a:rPr lang="nl-NL" sz="3100" dirty="0" err="1"/>
              <a:t>Reciprocity</a:t>
            </a:r>
            <a:endParaRPr lang="nl-NL" sz="3100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6146" name="Picture 2" descr="Afbeeldingsresultaat voor start met waarom">
            <a:extLst>
              <a:ext uri="{FF2B5EF4-FFF2-40B4-BE49-F238E27FC236}">
                <a16:creationId xmlns:a16="http://schemas.microsoft.com/office/drawing/2014/main" id="{374E8630-88EC-486B-A115-74181A15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80" y="2804552"/>
            <a:ext cx="3581720" cy="34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3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E79F6-DD6A-4424-9224-78F37CF1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 culture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86B046-2C71-4730-896A-6F9CF4ED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WHY		</a:t>
            </a:r>
            <a:r>
              <a:rPr lang="nl-NL" sz="3600" dirty="0" err="1"/>
              <a:t>Involvement</a:t>
            </a:r>
            <a:r>
              <a:rPr lang="nl-NL" sz="3600" dirty="0"/>
              <a:t>, </a:t>
            </a:r>
            <a:r>
              <a:rPr lang="nl-NL" sz="3600" dirty="0" err="1"/>
              <a:t>motivation</a:t>
            </a:r>
            <a:r>
              <a:rPr lang="nl-NL" sz="3600" dirty="0"/>
              <a:t>, </a:t>
            </a:r>
            <a:r>
              <a:rPr lang="nl-NL" sz="3600" dirty="0" err="1"/>
              <a:t>learning</a:t>
            </a: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HOW	</a:t>
            </a:r>
            <a:r>
              <a:rPr lang="nl-NL" sz="3600" dirty="0" err="1"/>
              <a:t>Example</a:t>
            </a:r>
            <a:r>
              <a:rPr lang="nl-NL" sz="3600" dirty="0"/>
              <a:t>, common </a:t>
            </a:r>
            <a:r>
              <a:rPr lang="nl-NL" sz="3600" dirty="0" err="1"/>
              <a:t>cause</a:t>
            </a:r>
            <a:r>
              <a:rPr lang="nl-NL" sz="3600" dirty="0"/>
              <a:t>, </a:t>
            </a:r>
            <a:r>
              <a:rPr lang="nl-NL" sz="3600" dirty="0" err="1"/>
              <a:t>reciprocity</a:t>
            </a: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WHAT	GROW: goals, routines, </a:t>
            </a:r>
            <a:r>
              <a:rPr lang="nl-NL" sz="3600" dirty="0" err="1"/>
              <a:t>organisation</a:t>
            </a:r>
            <a:r>
              <a:rPr lang="nl-NL" sz="3600" dirty="0"/>
              <a:t>, </a:t>
            </a:r>
            <a:r>
              <a:rPr lang="nl-NL" sz="3600" dirty="0" err="1"/>
              <a:t>work</a:t>
            </a: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WHO	</a:t>
            </a:r>
            <a:r>
              <a:rPr lang="nl-NL" sz="3600" dirty="0" err="1"/>
              <a:t>All</a:t>
            </a:r>
            <a:r>
              <a:rPr lang="nl-NL" sz="3600" dirty="0"/>
              <a:t> </a:t>
            </a:r>
            <a:r>
              <a:rPr lang="nl-NL" sz="3600" dirty="0" err="1"/>
              <a:t>involved</a:t>
            </a:r>
            <a:r>
              <a:rPr lang="nl-NL" sz="3600" dirty="0"/>
              <a:t>, </a:t>
            </a:r>
            <a:r>
              <a:rPr lang="nl-NL" sz="3600" dirty="0" err="1"/>
              <a:t>starting</a:t>
            </a:r>
            <a:r>
              <a:rPr lang="nl-NL" sz="3600" dirty="0"/>
              <a:t> </a:t>
            </a:r>
            <a:r>
              <a:rPr lang="nl-NL" sz="3600" dirty="0" err="1"/>
              <a:t>with</a:t>
            </a:r>
            <a:r>
              <a:rPr lang="nl-NL" sz="3600" dirty="0"/>
              <a:t> teacher</a:t>
            </a:r>
          </a:p>
        </p:txBody>
      </p:sp>
    </p:spTree>
    <p:extLst>
      <p:ext uri="{BB962C8B-B14F-4D97-AF65-F5344CB8AC3E}">
        <p14:creationId xmlns:p14="http://schemas.microsoft.com/office/powerpoint/2010/main" val="4237508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C21FD-5D8A-4A16-9B4C-05FFC0BA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a feedback culture…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903C4FB-0B91-4953-9E46-D8B622E7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61601"/>
            <a:ext cx="4052455" cy="3749264"/>
          </a:xfrm>
          <a:prstGeom prst="roundRect">
            <a:avLst/>
          </a:prstGeom>
          <a:solidFill>
            <a:srgbClr val="4254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500" dirty="0"/>
              <a:t>People:</a:t>
            </a:r>
          </a:p>
          <a:p>
            <a:pPr marL="0" indent="0">
              <a:buNone/>
            </a:pPr>
            <a:endParaRPr lang="nl-NL" sz="3500" dirty="0"/>
          </a:p>
          <a:p>
            <a:pPr marL="0" indent="0">
              <a:buNone/>
            </a:pPr>
            <a:r>
              <a:rPr lang="nl-NL" sz="3500" dirty="0"/>
              <a:t>Active</a:t>
            </a:r>
          </a:p>
          <a:p>
            <a:pPr marL="0" indent="0">
              <a:buNone/>
            </a:pPr>
            <a:r>
              <a:rPr lang="nl-NL" sz="3500" dirty="0" err="1"/>
              <a:t>Autonomous</a:t>
            </a:r>
            <a:endParaRPr lang="nl-NL" sz="3500" dirty="0"/>
          </a:p>
          <a:p>
            <a:pPr marL="0" indent="0">
              <a:buNone/>
            </a:pPr>
            <a:r>
              <a:rPr lang="nl-NL" sz="3500" dirty="0" err="1"/>
              <a:t>Involved</a:t>
            </a:r>
            <a:endParaRPr lang="nl-NL" sz="3500" dirty="0"/>
          </a:p>
          <a:p>
            <a:pPr marL="0" indent="0">
              <a:buNone/>
            </a:pPr>
            <a:r>
              <a:rPr lang="nl-NL" sz="3500" dirty="0" err="1"/>
              <a:t>Inspired</a:t>
            </a:r>
            <a:endParaRPr lang="nl-NL" sz="3500" dirty="0"/>
          </a:p>
          <a:p>
            <a:pPr algn="ctr"/>
            <a:endParaRPr lang="nl-NL" sz="3600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4C982A0-0205-4EC0-A617-6728D1A12243}"/>
              </a:ext>
            </a:extLst>
          </p:cNvPr>
          <p:cNvSpPr/>
          <p:nvPr/>
        </p:nvSpPr>
        <p:spPr>
          <a:xfrm>
            <a:off x="6636776" y="2061599"/>
            <a:ext cx="3923070" cy="3749265"/>
          </a:xfrm>
          <a:prstGeom prst="roundRect">
            <a:avLst/>
          </a:prstGeom>
          <a:solidFill>
            <a:srgbClr val="4254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 err="1"/>
              <a:t>Process</a:t>
            </a:r>
            <a:r>
              <a:rPr lang="nl-NL" sz="3200" dirty="0"/>
              <a:t>:</a:t>
            </a:r>
          </a:p>
          <a:p>
            <a:endParaRPr lang="nl-NL" sz="3200" b="1" dirty="0"/>
          </a:p>
          <a:p>
            <a:r>
              <a:rPr lang="nl-NL" sz="3200" dirty="0" err="1"/>
              <a:t>Continuous</a:t>
            </a:r>
            <a:endParaRPr lang="nl-NL" sz="3200" dirty="0"/>
          </a:p>
          <a:p>
            <a:r>
              <a:rPr lang="nl-NL" sz="3200" dirty="0"/>
              <a:t>Consistent</a:t>
            </a:r>
          </a:p>
          <a:p>
            <a:r>
              <a:rPr lang="nl-NL" sz="3200" dirty="0" err="1"/>
              <a:t>Clear</a:t>
            </a:r>
            <a:endParaRPr lang="nl-NL" sz="3200" dirty="0"/>
          </a:p>
          <a:p>
            <a:r>
              <a:rPr lang="nl-NL" sz="3200" dirty="0" err="1"/>
              <a:t>Calculated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81854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B14F2-E809-434E-A43D-72F0809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21285"/>
            <a:ext cx="10657114" cy="1325563"/>
          </a:xfrm>
        </p:spPr>
        <p:txBody>
          <a:bodyPr/>
          <a:lstStyle/>
          <a:p>
            <a:r>
              <a:rPr lang="en-US" dirty="0"/>
              <a:t>Practice phase </a:t>
            </a:r>
            <a:endParaRPr lang="nl-NL" dirty="0"/>
          </a:p>
        </p:txBody>
      </p:sp>
      <p:sp>
        <p:nvSpPr>
          <p:cNvPr id="48" name="Rechthoek: afgeronde hoeken 11">
            <a:extLst>
              <a:ext uri="{FF2B5EF4-FFF2-40B4-BE49-F238E27FC236}">
                <a16:creationId xmlns:a16="http://schemas.microsoft.com/office/drawing/2014/main" id="{57B25CE3-AE71-48EE-8C41-4A4A706C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44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hthoek: afgeronde hoeken 15">
            <a:extLst>
              <a:ext uri="{FF2B5EF4-FFF2-40B4-BE49-F238E27FC236}">
                <a16:creationId xmlns:a16="http://schemas.microsoft.com/office/drawing/2014/main" id="{7DDBFCFF-DBA2-4A8F-82BC-83D77C04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5586396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hthoek: afgeronde hoeken 16">
            <a:extLst>
              <a:ext uri="{FF2B5EF4-FFF2-40B4-BE49-F238E27FC236}">
                <a16:creationId xmlns:a16="http://schemas.microsoft.com/office/drawing/2014/main" id="{0FE8AE6B-7B01-4BD6-86F9-0AD9F126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48" y="1221089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goals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hthoek: afgeronde hoeken 17">
            <a:extLst>
              <a:ext uri="{FF2B5EF4-FFF2-40B4-BE49-F238E27FC236}">
                <a16:creationId xmlns:a16="http://schemas.microsoft.com/office/drawing/2014/main" id="{B5AD6810-94F8-45BE-B863-ECC8216C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231681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hthoek: afgeronde hoeken 18">
            <a:extLst>
              <a:ext uri="{FF2B5EF4-FFF2-40B4-BE49-F238E27FC236}">
                <a16:creationId xmlns:a16="http://schemas.microsoft.com/office/drawing/2014/main" id="{ADB2E770-3118-478E-9B13-B82A4784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56" y="4490673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hthoek: afgeronde hoeken 19">
            <a:extLst>
              <a:ext uri="{FF2B5EF4-FFF2-40B4-BE49-F238E27FC236}">
                <a16:creationId xmlns:a16="http://schemas.microsoft.com/office/drawing/2014/main" id="{E57A6D4D-1966-41FB-9E7A-4DFB2CE1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98" y="4493572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hthoek: afgeronde hoeken 20">
            <a:extLst>
              <a:ext uri="{FF2B5EF4-FFF2-40B4-BE49-F238E27FC236}">
                <a16:creationId xmlns:a16="http://schemas.microsoft.com/office/drawing/2014/main" id="{C7C6F1D0-A986-4821-9F66-25BEADED7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2" y="3412535"/>
            <a:ext cx="2908304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3AB72F01-6571-4ECB-920F-E00ABB98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1731818"/>
            <a:ext cx="2438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F7329550-8D84-4B03-A83D-E01DC5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45" y="218901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879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Errors corrected</a:t>
            </a:r>
          </a:p>
          <a:p>
            <a:r>
              <a:rPr lang="en-US" dirty="0"/>
              <a:t>Teacher indicates &amp; gives FB</a:t>
            </a:r>
          </a:p>
          <a:p>
            <a:r>
              <a:rPr lang="en-US" dirty="0"/>
              <a:t>Pupil(s) corrects</a:t>
            </a:r>
          </a:p>
          <a:p>
            <a:endParaRPr lang="en-US" dirty="0"/>
          </a:p>
        </p:txBody>
      </p:sp>
      <p:sp>
        <p:nvSpPr>
          <p:cNvPr id="6" name="Rechthoek: afgeronde hoeken 14">
            <a:extLst>
              <a:ext uri="{FF2B5EF4-FFF2-40B4-BE49-F238E27FC236}">
                <a16:creationId xmlns:a16="http://schemas.microsoft.com/office/drawing/2014/main" id="{817AA3A8-900E-432C-ABE8-2CF840F0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311" y="570706"/>
            <a:ext cx="2908304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Adjustment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0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tools</a:t>
            </a:r>
            <a:endParaRPr lang="nl-NL" dirty="0"/>
          </a:p>
        </p:txBody>
      </p:sp>
      <p:pic>
        <p:nvPicPr>
          <p:cNvPr id="6146" name="Picture 2" descr="Afbeeldingsresultaat voor calvin hobbes too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6028"/>
            <a:ext cx="3468912" cy="43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8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teaching = understanding learning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learning?</a:t>
            </a:r>
          </a:p>
          <a:p>
            <a:pPr marL="0" indent="0">
              <a:buNone/>
            </a:pPr>
            <a:r>
              <a:rPr lang="en-US" dirty="0"/>
              <a:t>Learning = a change in long term memory</a:t>
            </a:r>
            <a:endParaRPr lang="nl-NL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&amp; when do people learn?</a:t>
            </a:r>
          </a:p>
          <a:p>
            <a:pPr marL="0" indent="0">
              <a:buNone/>
            </a:pPr>
            <a:r>
              <a:rPr lang="en-US" i="1" dirty="0"/>
              <a:t>Learning happens when people have to think hard.</a:t>
            </a:r>
            <a:endParaRPr lang="nl-NL" i="1" dirty="0"/>
          </a:p>
          <a:p>
            <a:pPr marL="0" indent="0">
              <a:buNone/>
            </a:pPr>
            <a:r>
              <a:rPr lang="en-US" sz="2200" dirty="0"/>
              <a:t>(Rob Coe)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Thinking happens in the Working Memory.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7025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platform: Microsoft Teams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Office 365</a:t>
            </a:r>
            <a:endParaRPr lang="nl-NL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Teams </a:t>
            </a:r>
            <a:r>
              <a:rPr lang="en-US" dirty="0">
                <a:sym typeface="Wingdings" panose="05000000000000000000" pitchFamily="2" charset="2"/>
              </a:rPr>
              <a:t> classes</a:t>
            </a:r>
          </a:p>
          <a:p>
            <a:r>
              <a:rPr lang="en-US" dirty="0">
                <a:sym typeface="Wingdings" panose="05000000000000000000" pitchFamily="2" charset="2"/>
              </a:rPr>
              <a:t>Teams  year groups</a:t>
            </a:r>
          </a:p>
          <a:p>
            <a:r>
              <a:rPr lang="en-US" dirty="0">
                <a:sym typeface="Wingdings" panose="05000000000000000000" pitchFamily="2" charset="2"/>
              </a:rPr>
              <a:t>Chat room: teachers, students, both</a:t>
            </a:r>
          </a:p>
          <a:p>
            <a:r>
              <a:rPr lang="en-US" dirty="0">
                <a:sym typeface="Wingdings" panose="05000000000000000000" pitchFamily="2" charset="2"/>
              </a:rPr>
              <a:t>Library</a:t>
            </a:r>
          </a:p>
          <a:p>
            <a:r>
              <a:rPr lang="en-US" dirty="0">
                <a:sym typeface="Wingdings" panose="05000000000000000000" pitchFamily="2" charset="2"/>
              </a:rPr>
              <a:t>Class Notebook: homework </a:t>
            </a:r>
          </a:p>
          <a:p>
            <a:r>
              <a:rPr lang="en-US" dirty="0">
                <a:sym typeface="Wingdings" panose="05000000000000000000" pitchFamily="2" charset="2"/>
              </a:rPr>
              <a:t>Tasks &amp; assignments: hand-in, check, feedback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338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3E8EC-BBA0-4DE1-A0C5-A05C9865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698D6CB-FAB3-4C8C-AA89-D8EB8DDC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08593" cy="6858000"/>
          </a:xfrm>
        </p:spPr>
      </p:pic>
    </p:spTree>
    <p:extLst>
      <p:ext uri="{BB962C8B-B14F-4D97-AF65-F5344CB8AC3E}">
        <p14:creationId xmlns:p14="http://schemas.microsoft.com/office/powerpoint/2010/main" val="2720625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E9B6E-D670-4A29-8340-952D37DF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74CA03B-A58F-4CD2-88CD-0F90C38FA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459" cy="6858000"/>
          </a:xfrm>
        </p:spPr>
      </p:pic>
    </p:spTree>
    <p:extLst>
      <p:ext uri="{BB962C8B-B14F-4D97-AF65-F5344CB8AC3E}">
        <p14:creationId xmlns:p14="http://schemas.microsoft.com/office/powerpoint/2010/main" val="2894372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08C6C-A77B-48C2-9D1F-F1476397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8A9CF41-0DA0-4AA8-BF46-4B1310205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60673" cy="6858001"/>
          </a:xfrm>
        </p:spPr>
      </p:pic>
    </p:spTree>
    <p:extLst>
      <p:ext uri="{BB962C8B-B14F-4D97-AF65-F5344CB8AC3E}">
        <p14:creationId xmlns:p14="http://schemas.microsoft.com/office/powerpoint/2010/main" val="1020447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8DF1F-E78D-4F85-A821-D6A2DF25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736BC1C-0C7A-416B-ADB7-4BAA634C6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22245" cy="6858001"/>
          </a:xfrm>
        </p:spPr>
      </p:pic>
    </p:spTree>
    <p:extLst>
      <p:ext uri="{BB962C8B-B14F-4D97-AF65-F5344CB8AC3E}">
        <p14:creationId xmlns:p14="http://schemas.microsoft.com/office/powerpoint/2010/main" val="237818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307E1-B276-4C8D-AC4D-D5A3ECBB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E7E2CFC-4D35-46C3-81A0-95B10CB58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459" cy="7050158"/>
          </a:xfrm>
        </p:spPr>
      </p:pic>
    </p:spTree>
    <p:extLst>
      <p:ext uri="{BB962C8B-B14F-4D97-AF65-F5344CB8AC3E}">
        <p14:creationId xmlns:p14="http://schemas.microsoft.com/office/powerpoint/2010/main" val="2701385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Adjustment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LangCorr</a:t>
            </a:r>
            <a:r>
              <a:rPr lang="en-US" b="1" dirty="0"/>
              <a:t>: Language Correction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For written tasks</a:t>
            </a:r>
          </a:p>
          <a:p>
            <a:pPr marL="0" indent="0">
              <a:buNone/>
            </a:pPr>
            <a:r>
              <a:rPr lang="en-US" b="1" dirty="0"/>
              <a:t>Time-saving (however…)</a:t>
            </a:r>
          </a:p>
          <a:p>
            <a:pPr marL="0" indent="0">
              <a:buNone/>
            </a:pPr>
            <a:r>
              <a:rPr lang="en-US" b="1" dirty="0"/>
              <a:t>More rich feedback</a:t>
            </a:r>
          </a:p>
          <a:p>
            <a:pPr marL="0" indent="0">
              <a:buNone/>
            </a:pPr>
            <a:r>
              <a:rPr lang="en-US" b="1" dirty="0"/>
              <a:t>Formative assessment at its best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https://www.youtube.com/watch?v=llPAafFENsA</a:t>
            </a:r>
            <a:endParaRPr lang="nl-N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74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assessment: pass / fail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3652"/>
            <a:ext cx="10515600" cy="4987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Elemental information:</a:t>
            </a:r>
          </a:p>
          <a:p>
            <a:pPr>
              <a:buFontTx/>
              <a:buChar char="-"/>
            </a:pPr>
            <a:r>
              <a:rPr lang="en-US" dirty="0"/>
              <a:t>Adaptive software: training</a:t>
            </a:r>
          </a:p>
          <a:p>
            <a:pPr>
              <a:buFontTx/>
              <a:buChar char="-"/>
            </a:pPr>
            <a:r>
              <a:rPr lang="en-US" dirty="0"/>
              <a:t>Testing: </a:t>
            </a:r>
            <a:r>
              <a:rPr lang="en-US" dirty="0" err="1"/>
              <a:t>Wintoets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Pass/Fail – test: 90% threshold</a:t>
            </a:r>
          </a:p>
          <a:p>
            <a:pPr lvl="1">
              <a:buFontTx/>
              <a:buChar char="-"/>
            </a:pPr>
            <a:r>
              <a:rPr lang="en-US" dirty="0"/>
              <a:t>Grammar</a:t>
            </a:r>
          </a:p>
          <a:p>
            <a:pPr lvl="1">
              <a:buFontTx/>
              <a:buChar char="-"/>
            </a:pPr>
            <a:r>
              <a:rPr lang="en-US" dirty="0"/>
              <a:t>Exam texts</a:t>
            </a:r>
          </a:p>
          <a:p>
            <a:pPr lvl="1">
              <a:buFontTx/>
              <a:buChar char="-"/>
            </a:pPr>
            <a:r>
              <a:rPr lang="en-US" dirty="0"/>
              <a:t>Listening tests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Skills: Assessment rubric</a:t>
            </a:r>
          </a:p>
          <a:p>
            <a:pPr>
              <a:buFontTx/>
              <a:buChar char="-"/>
            </a:pPr>
            <a:r>
              <a:rPr lang="en-US" sz="2400" dirty="0"/>
              <a:t>Essay writing</a:t>
            </a:r>
          </a:p>
          <a:p>
            <a:pPr>
              <a:buFontTx/>
              <a:buChar char="-"/>
            </a:pPr>
            <a:r>
              <a:rPr lang="en-US" sz="2400" dirty="0"/>
              <a:t>Presentation skills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85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assessment: pass / fail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3652"/>
            <a:ext cx="10515600" cy="4987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Skills: Assessment rubric</a:t>
            </a:r>
          </a:p>
          <a:p>
            <a:pPr>
              <a:buFontTx/>
              <a:buChar char="-"/>
            </a:pPr>
            <a:r>
              <a:rPr lang="en-US" sz="3200" dirty="0"/>
              <a:t>Essay writing</a:t>
            </a:r>
          </a:p>
          <a:p>
            <a:pPr>
              <a:buFontTx/>
              <a:buChar char="-"/>
            </a:pPr>
            <a:r>
              <a:rPr lang="en-US" sz="3200" dirty="0"/>
              <a:t>Presentation skills</a:t>
            </a:r>
          </a:p>
          <a:p>
            <a:pPr>
              <a:buFontTx/>
              <a:buChar char="-"/>
            </a:pPr>
            <a:r>
              <a:rPr lang="en-US" sz="3200" dirty="0"/>
              <a:t>R&amp;J: the play</a:t>
            </a:r>
          </a:p>
          <a:p>
            <a:pPr>
              <a:buFontTx/>
              <a:buChar char="-"/>
            </a:pPr>
            <a:r>
              <a:rPr lang="en-US" sz="3200" dirty="0"/>
              <a:t>Music: exam concert</a:t>
            </a:r>
          </a:p>
          <a:p>
            <a:pPr>
              <a:buFontTx/>
              <a:buChar char="-"/>
            </a:pPr>
            <a:r>
              <a:rPr lang="en-US" sz="3200" dirty="0"/>
              <a:t>Assessing performance together</a:t>
            </a:r>
          </a:p>
          <a:p>
            <a:pPr>
              <a:buFontTx/>
              <a:buChar char="-"/>
            </a:pPr>
            <a:endParaRPr lang="en-US" sz="3200" dirty="0"/>
          </a:p>
          <a:p>
            <a:pPr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3984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assessment: self-evaluation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3652"/>
            <a:ext cx="10515600" cy="4987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Presentation:</a:t>
            </a:r>
          </a:p>
          <a:p>
            <a:pPr marL="0" indent="0">
              <a:buNone/>
            </a:pPr>
            <a:r>
              <a:rPr lang="en-US" dirty="0"/>
              <a:t>Reflection on practical assignments</a:t>
            </a:r>
          </a:p>
          <a:p>
            <a:pPr>
              <a:buFontTx/>
              <a:buChar char="-"/>
            </a:pPr>
            <a:r>
              <a:rPr lang="en-US" dirty="0"/>
              <a:t>Process</a:t>
            </a:r>
          </a:p>
          <a:p>
            <a:pPr>
              <a:buFontTx/>
              <a:buChar char="-"/>
            </a:pPr>
            <a:r>
              <a:rPr lang="en-US" dirty="0"/>
              <a:t>Products</a:t>
            </a:r>
          </a:p>
          <a:p>
            <a:pPr>
              <a:buFontTx/>
              <a:buChar char="-"/>
            </a:pPr>
            <a:r>
              <a:rPr lang="en-US" dirty="0"/>
              <a:t>Gains</a:t>
            </a:r>
          </a:p>
          <a:p>
            <a:pPr>
              <a:buFontTx/>
              <a:buChar char="-"/>
            </a:pPr>
            <a:r>
              <a:rPr lang="en-US" dirty="0"/>
              <a:t>Next step</a:t>
            </a:r>
          </a:p>
          <a:p>
            <a:pPr>
              <a:buFontTx/>
              <a:buChar char="-"/>
            </a:pPr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80019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learning </a:t>
            </a:r>
            <a:r>
              <a:rPr lang="en-US" sz="2200" dirty="0"/>
              <a:t>(Daniel Willingham)</a:t>
            </a:r>
            <a:endParaRPr lang="nl-NL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long-term memory working memory environ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15137" r="3355" b="10790"/>
          <a:stretch/>
        </p:blipFill>
        <p:spPr bwMode="auto">
          <a:xfrm>
            <a:off x="1625574" y="1419602"/>
            <a:ext cx="9728226" cy="48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beeldingsresultaat voor why don't students like school afbe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Afbeeldingsresultaat voor why don't students like school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16916" b="3234"/>
          <a:stretch/>
        </p:blipFill>
        <p:spPr bwMode="auto">
          <a:xfrm>
            <a:off x="259340" y="4140558"/>
            <a:ext cx="1712890" cy="250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93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1668F-D519-4E1A-B0B6-09453786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210578"/>
            <a:ext cx="10515600" cy="1325563"/>
          </a:xfrm>
        </p:spPr>
        <p:txBody>
          <a:bodyPr/>
          <a:lstStyle/>
          <a:p>
            <a:r>
              <a:rPr lang="en-US" dirty="0"/>
              <a:t>Concluding: starting points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F860B5-84EF-4BE3-992C-524FC1EC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90" y="1536141"/>
            <a:ext cx="10817180" cy="4722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b="1" i="1" dirty="0"/>
              <a:t>GROW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000" b="1" dirty="0"/>
              <a:t>Goal</a:t>
            </a:r>
            <a:r>
              <a:rPr lang="nl-NL" sz="3000" dirty="0"/>
              <a:t>: 	</a:t>
            </a:r>
            <a:r>
              <a:rPr lang="nl-NL" sz="3000" dirty="0" err="1"/>
              <a:t>learning</a:t>
            </a:r>
            <a:r>
              <a:rPr lang="nl-NL" sz="3000" dirty="0"/>
              <a:t>; next step; development</a:t>
            </a:r>
          </a:p>
          <a:p>
            <a:pPr marL="0" indent="0">
              <a:buNone/>
            </a:pPr>
            <a:r>
              <a:rPr lang="nl-NL" sz="3000" b="1" dirty="0"/>
              <a:t>Routine</a:t>
            </a:r>
            <a:r>
              <a:rPr lang="nl-NL" sz="3000" dirty="0"/>
              <a:t>: 	</a:t>
            </a:r>
            <a:r>
              <a:rPr lang="nl-NL" sz="3000" dirty="0" err="1"/>
              <a:t>instruction</a:t>
            </a:r>
            <a:r>
              <a:rPr lang="nl-NL" sz="3000" dirty="0"/>
              <a:t>; </a:t>
            </a:r>
            <a:r>
              <a:rPr lang="nl-NL" sz="3000" dirty="0" err="1"/>
              <a:t>practice</a:t>
            </a:r>
            <a:r>
              <a:rPr lang="nl-NL" sz="3000" dirty="0"/>
              <a:t>; </a:t>
            </a:r>
            <a:r>
              <a:rPr lang="nl-NL" sz="3000" dirty="0" err="1"/>
              <a:t>evaluation</a:t>
            </a:r>
            <a:r>
              <a:rPr lang="nl-NL" sz="3000" dirty="0"/>
              <a:t>; feedback;</a:t>
            </a:r>
            <a:r>
              <a:rPr lang="nl-NL" sz="3000" dirty="0">
                <a:sym typeface="Wingdings" panose="05000000000000000000" pitchFamily="2" charset="2"/>
              </a:rPr>
              <a:t> </a:t>
            </a:r>
            <a:r>
              <a:rPr lang="nl-NL" sz="3000" dirty="0" err="1">
                <a:sym typeface="Wingdings" panose="05000000000000000000" pitchFamily="2" charset="2"/>
              </a:rPr>
              <a:t>revision</a:t>
            </a:r>
            <a:endParaRPr lang="nl-NL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3000" b="1" dirty="0" err="1"/>
              <a:t>Organise</a:t>
            </a:r>
            <a:r>
              <a:rPr lang="nl-NL" sz="3000" b="1" dirty="0"/>
              <a:t>: 	</a:t>
            </a:r>
            <a:r>
              <a:rPr lang="nl-NL" sz="3000" dirty="0"/>
              <a:t>goals, </a:t>
            </a:r>
            <a:r>
              <a:rPr lang="nl-NL" sz="3000" dirty="0" err="1"/>
              <a:t>knowledge</a:t>
            </a:r>
            <a:r>
              <a:rPr lang="nl-NL" sz="3000" dirty="0"/>
              <a:t>, skills, </a:t>
            </a:r>
            <a:r>
              <a:rPr lang="nl-NL" sz="3000" dirty="0" err="1"/>
              <a:t>tasks</a:t>
            </a:r>
            <a:r>
              <a:rPr lang="nl-NL" sz="3000" dirty="0"/>
              <a:t>, </a:t>
            </a:r>
            <a:r>
              <a:rPr lang="nl-NL" sz="3000" dirty="0" err="1"/>
              <a:t>process</a:t>
            </a:r>
            <a:r>
              <a:rPr lang="nl-NL" sz="3000" dirty="0"/>
              <a:t>, </a:t>
            </a:r>
            <a:r>
              <a:rPr lang="nl-NL" sz="3000" dirty="0" err="1"/>
              <a:t>success</a:t>
            </a:r>
            <a:r>
              <a:rPr lang="nl-NL" sz="3000" dirty="0"/>
              <a:t> criteria</a:t>
            </a:r>
          </a:p>
          <a:p>
            <a:pPr marL="0" indent="0">
              <a:buNone/>
            </a:pPr>
            <a:r>
              <a:rPr lang="nl-NL" sz="3000" b="1" dirty="0" err="1"/>
              <a:t>Work</a:t>
            </a:r>
            <a:r>
              <a:rPr lang="nl-NL" sz="3000" b="1" dirty="0"/>
              <a:t>: 	</a:t>
            </a:r>
            <a:r>
              <a:rPr lang="nl-NL" sz="3000" dirty="0" err="1"/>
              <a:t>Work</a:t>
            </a:r>
            <a:r>
              <a:rPr lang="nl-NL" sz="3000" dirty="0"/>
              <a:t> on </a:t>
            </a:r>
            <a:r>
              <a:rPr lang="nl-NL" sz="3000" dirty="0" err="1"/>
              <a:t>what</a:t>
            </a:r>
            <a:r>
              <a:rPr lang="nl-NL" sz="3000" dirty="0"/>
              <a:t> </a:t>
            </a:r>
            <a:r>
              <a:rPr lang="nl-NL" sz="3000" dirty="0" err="1"/>
              <a:t>works</a:t>
            </a:r>
            <a:r>
              <a:rPr lang="nl-NL" sz="3000" dirty="0"/>
              <a:t>. </a:t>
            </a:r>
            <a:r>
              <a:rPr lang="nl-NL" sz="3000" dirty="0" err="1"/>
              <a:t>Motivation</a:t>
            </a:r>
            <a:r>
              <a:rPr lang="nl-NL" sz="3000" dirty="0"/>
              <a:t>, focus, effort.</a:t>
            </a:r>
            <a:endParaRPr lang="nl-NL" sz="30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sz="3400" b="1" dirty="0"/>
              <a:t>Key questions: does it help? Does it work?</a:t>
            </a:r>
            <a:endParaRPr lang="nl-NL" sz="34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105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Explore!</a:t>
            </a:r>
            <a:endParaRPr lang="nl-NL" dirty="0"/>
          </a:p>
        </p:txBody>
      </p:sp>
      <p:pic>
        <p:nvPicPr>
          <p:cNvPr id="7170" name="Picture 2" descr="Afbeeldingsresultaat voor calvin hobbes it's a magical worl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22" y="2248913"/>
            <a:ext cx="9955555" cy="35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1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learn when we…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concentrate on relevant </a:t>
            </a:r>
            <a:r>
              <a:rPr lang="en-US" b="1" dirty="0"/>
              <a:t>examples</a:t>
            </a:r>
            <a:r>
              <a:rPr lang="en-US" dirty="0"/>
              <a:t> and non-examples</a:t>
            </a:r>
            <a:endParaRPr lang="nl-NL" dirty="0"/>
          </a:p>
          <a:p>
            <a:pPr lvl="0" fontAlgn="base"/>
            <a:r>
              <a:rPr lang="en-US" b="1" dirty="0"/>
              <a:t>retrieve</a:t>
            </a:r>
            <a:r>
              <a:rPr lang="en-US" dirty="0"/>
              <a:t> content we have previously been taught</a:t>
            </a:r>
            <a:endParaRPr lang="nl-NL" dirty="0"/>
          </a:p>
          <a:p>
            <a:pPr lvl="0" fontAlgn="base"/>
            <a:r>
              <a:rPr lang="nl-NL" b="1" dirty="0" err="1"/>
              <a:t>apply</a:t>
            </a:r>
            <a:r>
              <a:rPr lang="nl-NL" dirty="0"/>
              <a:t> </a:t>
            </a:r>
            <a:r>
              <a:rPr lang="nl-NL" dirty="0" err="1"/>
              <a:t>concepts</a:t>
            </a:r>
            <a:r>
              <a:rPr lang="nl-NL" dirty="0"/>
              <a:t> in new </a:t>
            </a:r>
            <a:r>
              <a:rPr lang="nl-NL" dirty="0" err="1"/>
              <a:t>situations</a:t>
            </a:r>
            <a:r>
              <a:rPr lang="nl-NL" dirty="0"/>
              <a:t> / </a:t>
            </a:r>
            <a:r>
              <a:rPr lang="nl-NL" dirty="0" err="1"/>
              <a:t>contexts</a:t>
            </a:r>
            <a:endParaRPr lang="nl-NL" dirty="0"/>
          </a:p>
          <a:p>
            <a:pPr lvl="0" fontAlgn="base"/>
            <a:r>
              <a:rPr lang="en-US" b="1" dirty="0"/>
              <a:t>Practice </a:t>
            </a:r>
            <a:r>
              <a:rPr lang="en-US" dirty="0"/>
              <a:t>(focus!)</a:t>
            </a:r>
            <a:endParaRPr lang="nl-NL" dirty="0"/>
          </a:p>
          <a:p>
            <a:pPr lvl="0" fontAlgn="base"/>
            <a:r>
              <a:rPr lang="en-US" b="1" dirty="0"/>
              <a:t>answer</a:t>
            </a:r>
            <a:r>
              <a:rPr lang="en-US" dirty="0"/>
              <a:t> </a:t>
            </a:r>
            <a:r>
              <a:rPr lang="en-US" b="1" dirty="0"/>
              <a:t>questions</a:t>
            </a:r>
            <a:r>
              <a:rPr lang="en-US" dirty="0"/>
              <a:t> on the subject matter</a:t>
            </a:r>
          </a:p>
          <a:p>
            <a:pPr marL="0" lvl="0" indent="0" fontAlgn="base">
              <a:buNone/>
            </a:pPr>
            <a:r>
              <a:rPr lang="en-US" dirty="0"/>
              <a:t> 	</a:t>
            </a:r>
            <a:r>
              <a:rPr lang="en-US" sz="2400" dirty="0"/>
              <a:t>(David </a:t>
            </a:r>
            <a:r>
              <a:rPr lang="en-US" sz="2400" dirty="0" err="1"/>
              <a:t>Didau</a:t>
            </a:r>
            <a:r>
              <a:rPr lang="en-US" sz="2400" dirty="0"/>
              <a:t>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5833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1668F-D519-4E1A-B0B6-09453786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210578"/>
            <a:ext cx="10515600" cy="1325563"/>
          </a:xfrm>
        </p:spPr>
        <p:txBody>
          <a:bodyPr/>
          <a:lstStyle/>
          <a:p>
            <a:r>
              <a:rPr lang="en-US" dirty="0"/>
              <a:t>Starting points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F860B5-84EF-4BE3-992C-524FC1EC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90" y="1536141"/>
            <a:ext cx="10817180" cy="4722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b="1" i="1" dirty="0"/>
              <a:t>GROW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000" b="1" dirty="0"/>
              <a:t>Goal</a:t>
            </a:r>
            <a:r>
              <a:rPr lang="nl-NL" sz="3000" dirty="0"/>
              <a:t>: 	</a:t>
            </a:r>
            <a:r>
              <a:rPr lang="nl-NL" sz="3000" dirty="0" err="1"/>
              <a:t>learning</a:t>
            </a:r>
            <a:r>
              <a:rPr lang="nl-NL" sz="3000" dirty="0"/>
              <a:t>; next step; development</a:t>
            </a:r>
          </a:p>
          <a:p>
            <a:pPr marL="0" indent="0">
              <a:buNone/>
            </a:pPr>
            <a:r>
              <a:rPr lang="nl-NL" sz="3000" b="1" dirty="0"/>
              <a:t>Routine</a:t>
            </a:r>
            <a:r>
              <a:rPr lang="nl-NL" sz="3000" dirty="0"/>
              <a:t>: 	</a:t>
            </a:r>
            <a:r>
              <a:rPr lang="nl-NL" sz="3000" dirty="0" err="1"/>
              <a:t>instruction</a:t>
            </a:r>
            <a:r>
              <a:rPr lang="nl-NL" sz="3000" dirty="0"/>
              <a:t>; </a:t>
            </a:r>
            <a:r>
              <a:rPr lang="nl-NL" sz="3000" dirty="0" err="1"/>
              <a:t>practice</a:t>
            </a:r>
            <a:r>
              <a:rPr lang="nl-NL" sz="3000" dirty="0"/>
              <a:t>; </a:t>
            </a:r>
            <a:r>
              <a:rPr lang="nl-NL" sz="3000" dirty="0" err="1"/>
              <a:t>evaluation</a:t>
            </a:r>
            <a:r>
              <a:rPr lang="nl-NL" sz="3000" dirty="0"/>
              <a:t>; feedback;</a:t>
            </a:r>
            <a:r>
              <a:rPr lang="nl-NL" sz="3000" dirty="0">
                <a:sym typeface="Wingdings" panose="05000000000000000000" pitchFamily="2" charset="2"/>
              </a:rPr>
              <a:t> </a:t>
            </a:r>
            <a:r>
              <a:rPr lang="nl-NL" sz="3000" dirty="0" err="1">
                <a:sym typeface="Wingdings" panose="05000000000000000000" pitchFamily="2" charset="2"/>
              </a:rPr>
              <a:t>revision</a:t>
            </a:r>
            <a:endParaRPr lang="nl-NL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3000" b="1" dirty="0" err="1"/>
              <a:t>Organise</a:t>
            </a:r>
            <a:r>
              <a:rPr lang="nl-NL" sz="3000" b="1" dirty="0"/>
              <a:t>: 	</a:t>
            </a:r>
            <a:r>
              <a:rPr lang="nl-NL" sz="3000" dirty="0"/>
              <a:t>goals, </a:t>
            </a:r>
            <a:r>
              <a:rPr lang="nl-NL" sz="3000" dirty="0" err="1"/>
              <a:t>knowledge</a:t>
            </a:r>
            <a:r>
              <a:rPr lang="nl-NL" sz="3000" dirty="0"/>
              <a:t>, skills, </a:t>
            </a:r>
            <a:r>
              <a:rPr lang="nl-NL" sz="3000" dirty="0" err="1"/>
              <a:t>tasks</a:t>
            </a:r>
            <a:r>
              <a:rPr lang="nl-NL" sz="3000" dirty="0"/>
              <a:t>, </a:t>
            </a:r>
            <a:r>
              <a:rPr lang="nl-NL" sz="3000" dirty="0" err="1"/>
              <a:t>process</a:t>
            </a:r>
            <a:r>
              <a:rPr lang="nl-NL" sz="3000" dirty="0"/>
              <a:t>, </a:t>
            </a:r>
            <a:r>
              <a:rPr lang="nl-NL" sz="3000" dirty="0" err="1"/>
              <a:t>success</a:t>
            </a:r>
            <a:r>
              <a:rPr lang="nl-NL" sz="3000" dirty="0"/>
              <a:t> criteria</a:t>
            </a:r>
          </a:p>
          <a:p>
            <a:pPr marL="0" indent="0">
              <a:buNone/>
            </a:pPr>
            <a:r>
              <a:rPr lang="nl-NL" sz="3000" b="1" dirty="0" err="1"/>
              <a:t>Work</a:t>
            </a:r>
            <a:r>
              <a:rPr lang="nl-NL" sz="3000" b="1" dirty="0"/>
              <a:t>: 	</a:t>
            </a:r>
            <a:r>
              <a:rPr lang="nl-NL" sz="3000" dirty="0" err="1"/>
              <a:t>Work</a:t>
            </a:r>
            <a:r>
              <a:rPr lang="nl-NL" sz="3000" dirty="0"/>
              <a:t> on </a:t>
            </a:r>
            <a:r>
              <a:rPr lang="nl-NL" sz="3000" dirty="0" err="1"/>
              <a:t>what</a:t>
            </a:r>
            <a:r>
              <a:rPr lang="nl-NL" sz="3000" dirty="0"/>
              <a:t> </a:t>
            </a:r>
            <a:r>
              <a:rPr lang="nl-NL" sz="3000" dirty="0" err="1"/>
              <a:t>works</a:t>
            </a:r>
            <a:r>
              <a:rPr lang="nl-NL" sz="3000" dirty="0"/>
              <a:t>. </a:t>
            </a:r>
            <a:r>
              <a:rPr lang="nl-NL" sz="3000" dirty="0" err="1"/>
              <a:t>Motivation</a:t>
            </a:r>
            <a:r>
              <a:rPr lang="nl-NL" sz="3000" dirty="0"/>
              <a:t>, focus, effort.</a:t>
            </a:r>
            <a:endParaRPr lang="nl-NL" sz="30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sz="3400" b="1" dirty="0"/>
              <a:t>Key questions: does it help? Does it work?</a:t>
            </a:r>
            <a:endParaRPr lang="nl-NL" sz="34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993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8B1A6-A2DB-4465-A41E-257E5A6B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Evidence</a:t>
            </a:r>
            <a:r>
              <a:rPr lang="nl-NL" dirty="0"/>
              <a:t>: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works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587E59-2DE4-4530-AB44-257AF11AF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48" y="1549021"/>
            <a:ext cx="10619704" cy="4774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Effect sizes </a:t>
            </a:r>
            <a:r>
              <a:rPr lang="nl-NL" i="1" dirty="0"/>
              <a:t>(</a:t>
            </a:r>
            <a:r>
              <a:rPr lang="nl-NL" i="1" dirty="0" err="1"/>
              <a:t>Hattie</a:t>
            </a:r>
            <a:r>
              <a:rPr lang="nl-NL" i="1" dirty="0"/>
              <a:t> / </a:t>
            </a:r>
            <a:r>
              <a:rPr lang="nl-NL" i="1" dirty="0" err="1"/>
              <a:t>Marzano</a:t>
            </a:r>
            <a:r>
              <a:rPr lang="nl-NL" i="1" dirty="0"/>
              <a:t>)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Pedagogics</a:t>
            </a:r>
            <a:r>
              <a:rPr lang="nl-NL" dirty="0"/>
              <a:t> 	</a:t>
            </a:r>
          </a:p>
          <a:p>
            <a:pPr marL="0" indent="0">
              <a:buNone/>
            </a:pPr>
            <a:r>
              <a:rPr lang="nl-NL" dirty="0"/>
              <a:t>Teacher </a:t>
            </a:r>
            <a:r>
              <a:rPr lang="nl-NL" dirty="0" err="1"/>
              <a:t>credibility</a:t>
            </a:r>
            <a:r>
              <a:rPr lang="nl-NL" dirty="0"/>
              <a:t>, teacher-student </a:t>
            </a:r>
            <a:r>
              <a:rPr lang="nl-NL" dirty="0" err="1"/>
              <a:t>relationship</a:t>
            </a:r>
            <a:r>
              <a:rPr lang="nl-NL" dirty="0"/>
              <a:t>, classroom </a:t>
            </a:r>
            <a:r>
              <a:rPr lang="nl-NL" dirty="0" err="1"/>
              <a:t>behavioral</a:t>
            </a:r>
            <a:endParaRPr lang="nl-NL" dirty="0"/>
          </a:p>
          <a:p>
            <a:pPr marL="0" indent="0">
              <a:buNone/>
            </a:pPr>
            <a:r>
              <a:rPr lang="nl-NL" b="1" dirty="0" err="1"/>
              <a:t>Didactics</a:t>
            </a:r>
            <a:r>
              <a:rPr lang="nl-NL" b="1" dirty="0"/>
              <a:t>	</a:t>
            </a:r>
          </a:p>
          <a:p>
            <a:pPr marL="0" indent="0">
              <a:buNone/>
            </a:pPr>
            <a:r>
              <a:rPr lang="nl-NL" dirty="0" err="1"/>
              <a:t>Formative</a:t>
            </a:r>
            <a:r>
              <a:rPr lang="nl-NL" dirty="0"/>
              <a:t> assessment, class </a:t>
            </a:r>
            <a:r>
              <a:rPr lang="nl-NL" dirty="0" err="1"/>
              <a:t>discussion</a:t>
            </a:r>
            <a:r>
              <a:rPr lang="nl-NL" dirty="0"/>
              <a:t>, feedback, teacher </a:t>
            </a:r>
            <a:r>
              <a:rPr lang="nl-NL" dirty="0" err="1"/>
              <a:t>clarity</a:t>
            </a:r>
            <a:r>
              <a:rPr lang="nl-NL" dirty="0"/>
              <a:t>, peer </a:t>
            </a:r>
            <a:r>
              <a:rPr lang="nl-NL" dirty="0" err="1"/>
              <a:t>tutoring</a:t>
            </a:r>
            <a:r>
              <a:rPr lang="nl-NL" dirty="0"/>
              <a:t>, </a:t>
            </a:r>
            <a:r>
              <a:rPr lang="nl-NL" dirty="0" err="1"/>
              <a:t>collaborative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, etc.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Treasure trove:</a:t>
            </a:r>
            <a:endParaRPr lang="nl-NL" b="1" u="sng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Toolkit </a:t>
            </a:r>
            <a:r>
              <a:rPr lang="nl-NL" dirty="0" err="1">
                <a:hlinkClick r:id="rId2"/>
              </a:rPr>
              <a:t>for</a:t>
            </a:r>
            <a:r>
              <a:rPr lang="nl-NL" dirty="0">
                <a:hlinkClick r:id="rId2"/>
              </a:rPr>
              <a:t> teaching &amp; </a:t>
            </a:r>
            <a:r>
              <a:rPr lang="nl-NL" dirty="0" err="1">
                <a:hlinkClick r:id="rId2"/>
              </a:rPr>
              <a:t>learning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21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7518" y="188640"/>
            <a:ext cx="8342451" cy="864096"/>
          </a:xfrm>
        </p:spPr>
        <p:txBody>
          <a:bodyPr/>
          <a:lstStyle/>
          <a:p>
            <a:r>
              <a:rPr lang="en-GB" dirty="0"/>
              <a:t>What works </a:t>
            </a:r>
            <a:r>
              <a:rPr lang="en-GB" sz="2200" dirty="0"/>
              <a:t>(Robert Coe)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5893" y="5470902"/>
            <a:ext cx="67882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515892" y="1658320"/>
            <a:ext cx="0" cy="3812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7594" y="5772727"/>
            <a:ext cx="268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Cost per pupil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93889" y="2928158"/>
            <a:ext cx="386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Effect Size (months gain)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407404" y="5470902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07403" y="1908718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15892" y="5470903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6342" y="5536803"/>
            <a:ext cx="479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£0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4501" y="5301625"/>
            <a:ext cx="33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6794" y="1739441"/>
            <a:ext cx="47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33785" y="5555687"/>
            <a:ext cx="88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£1000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8575496" y="5473539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607284" y="2117935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Meta-cognitive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09196" y="2498512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Peer tutoring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04150" y="2722007"/>
            <a:ext cx="1339686" cy="4102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Early Years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707980" y="2847815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1-1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40829" y="2847814"/>
            <a:ext cx="1383358" cy="568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Homework (Secondary)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50695" y="4682972"/>
            <a:ext cx="1128644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After school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894425" y="4857971"/>
            <a:ext cx="123936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Teaching assistants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913902" y="4848269"/>
            <a:ext cx="112864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Mentoring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85845" y="4487529"/>
            <a:ext cx="1128644" cy="462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Summer schools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85650" y="5267764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Aspirations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349503" y="5241673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Performance pay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017208" y="4037757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Smaller classes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657093" y="5423974"/>
            <a:ext cx="176551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Ability grouping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6080" y="1077721"/>
            <a:ext cx="319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promising for raising attainment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10728" y="1739441"/>
            <a:ext cx="162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be worth it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84067" y="4644176"/>
            <a:ext cx="1453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 effects / high cost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77438" y="1874631"/>
            <a:ext cx="1265274" cy="356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408283" y="3841055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Phonics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551145" y="4921359"/>
            <a:ext cx="1368880" cy="542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Homework (Primary)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40830" y="3451906"/>
            <a:ext cx="1696495" cy="389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Collaborative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08356" y="3751130"/>
            <a:ext cx="1114809" cy="573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Small </a:t>
            </a:r>
            <a:r>
              <a:rPr lang="en-GB" sz="1600" dirty="0" err="1">
                <a:solidFill>
                  <a:schemeClr val="tx1"/>
                </a:solidFill>
              </a:rPr>
              <a:t>gp</a:t>
            </a:r>
            <a:r>
              <a:rPr lang="en-GB" sz="1600" dirty="0">
                <a:solidFill>
                  <a:schemeClr val="tx1"/>
                </a:solidFill>
              </a:rPr>
              <a:t>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8950" y="3979350"/>
            <a:ext cx="1386601" cy="510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Parental involvement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608355" y="4558754"/>
            <a:ext cx="1482294" cy="451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Individualised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110483" y="4298256"/>
            <a:ext cx="875362" cy="288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723165" y="3585946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Behaviour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408284" y="4325419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Social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514600" y="1504950"/>
            <a:ext cx="3790950" cy="2884911"/>
          </a:xfrm>
          <a:custGeom>
            <a:avLst/>
            <a:gdLst>
              <a:gd name="connsiteX0" fmla="*/ 0 w 3771900"/>
              <a:gd name="connsiteY0" fmla="*/ 2457450 h 2479594"/>
              <a:gd name="connsiteX1" fmla="*/ 1428750 w 3771900"/>
              <a:gd name="connsiteY1" fmla="*/ 2324100 h 2479594"/>
              <a:gd name="connsiteX2" fmla="*/ 2857500 w 3771900"/>
              <a:gd name="connsiteY2" fmla="*/ 1295400 h 2479594"/>
              <a:gd name="connsiteX3" fmla="*/ 3771900 w 3771900"/>
              <a:gd name="connsiteY3" fmla="*/ 0 h 2479594"/>
              <a:gd name="connsiteX4" fmla="*/ 3771900 w 3771900"/>
              <a:gd name="connsiteY4" fmla="*/ 0 h 2479594"/>
              <a:gd name="connsiteX0" fmla="*/ 0 w 3714750"/>
              <a:gd name="connsiteY0" fmla="*/ 2476500 h 2494180"/>
              <a:gd name="connsiteX1" fmla="*/ 1371600 w 3714750"/>
              <a:gd name="connsiteY1" fmla="*/ 2324100 h 2494180"/>
              <a:gd name="connsiteX2" fmla="*/ 2800350 w 3714750"/>
              <a:gd name="connsiteY2" fmla="*/ 1295400 h 2494180"/>
              <a:gd name="connsiteX3" fmla="*/ 3714750 w 3714750"/>
              <a:gd name="connsiteY3" fmla="*/ 0 h 2494180"/>
              <a:gd name="connsiteX4" fmla="*/ 3714750 w 3714750"/>
              <a:gd name="connsiteY4" fmla="*/ 0 h 2494180"/>
              <a:gd name="connsiteX0" fmla="*/ 0 w 3714750"/>
              <a:gd name="connsiteY0" fmla="*/ 2476500 h 2476500"/>
              <a:gd name="connsiteX1" fmla="*/ 1371600 w 3714750"/>
              <a:gd name="connsiteY1" fmla="*/ 2324100 h 2476500"/>
              <a:gd name="connsiteX2" fmla="*/ 2800350 w 3714750"/>
              <a:gd name="connsiteY2" fmla="*/ 1295400 h 2476500"/>
              <a:gd name="connsiteX3" fmla="*/ 3714750 w 3714750"/>
              <a:gd name="connsiteY3" fmla="*/ 0 h 2476500"/>
              <a:gd name="connsiteX4" fmla="*/ 3714750 w 3714750"/>
              <a:gd name="connsiteY4" fmla="*/ 0 h 2476500"/>
              <a:gd name="connsiteX0" fmla="*/ 0 w 3714750"/>
              <a:gd name="connsiteY0" fmla="*/ 2571750 h 2571750"/>
              <a:gd name="connsiteX1" fmla="*/ 1371600 w 3714750"/>
              <a:gd name="connsiteY1" fmla="*/ 2324100 h 2571750"/>
              <a:gd name="connsiteX2" fmla="*/ 2800350 w 3714750"/>
              <a:gd name="connsiteY2" fmla="*/ 1295400 h 2571750"/>
              <a:gd name="connsiteX3" fmla="*/ 3714750 w 3714750"/>
              <a:gd name="connsiteY3" fmla="*/ 0 h 2571750"/>
              <a:gd name="connsiteX4" fmla="*/ 3714750 w 3714750"/>
              <a:gd name="connsiteY4" fmla="*/ 0 h 2571750"/>
              <a:gd name="connsiteX0" fmla="*/ 0 w 3790950"/>
              <a:gd name="connsiteY0" fmla="*/ 2590800 h 2590800"/>
              <a:gd name="connsiteX1" fmla="*/ 1447800 w 3790950"/>
              <a:gd name="connsiteY1" fmla="*/ 2324100 h 2590800"/>
              <a:gd name="connsiteX2" fmla="*/ 2876550 w 3790950"/>
              <a:gd name="connsiteY2" fmla="*/ 1295400 h 2590800"/>
              <a:gd name="connsiteX3" fmla="*/ 3790950 w 3790950"/>
              <a:gd name="connsiteY3" fmla="*/ 0 h 2590800"/>
              <a:gd name="connsiteX4" fmla="*/ 3790950 w 379095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2590800">
                <a:moveTo>
                  <a:pt x="0" y="2590800"/>
                </a:moveTo>
                <a:cubicBezTo>
                  <a:pt x="476250" y="2544762"/>
                  <a:pt x="968375" y="2540000"/>
                  <a:pt x="1447800" y="2324100"/>
                </a:cubicBezTo>
                <a:cubicBezTo>
                  <a:pt x="1927225" y="2108200"/>
                  <a:pt x="2486025" y="1682750"/>
                  <a:pt x="2876550" y="1295400"/>
                </a:cubicBezTo>
                <a:cubicBezTo>
                  <a:pt x="3267075" y="908050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ahom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533651" y="2695214"/>
            <a:ext cx="8110185" cy="2682406"/>
          </a:xfrm>
          <a:custGeom>
            <a:avLst/>
            <a:gdLst>
              <a:gd name="connsiteX0" fmla="*/ 0 w 7162800"/>
              <a:gd name="connsiteY0" fmla="*/ 3314700 h 3330276"/>
              <a:gd name="connsiteX1" fmla="*/ 2228850 w 7162800"/>
              <a:gd name="connsiteY1" fmla="*/ 3200400 h 3330276"/>
              <a:gd name="connsiteX2" fmla="*/ 4495800 w 7162800"/>
              <a:gd name="connsiteY2" fmla="*/ 2362200 h 3330276"/>
              <a:gd name="connsiteX3" fmla="*/ 5924550 w 7162800"/>
              <a:gd name="connsiteY3" fmla="*/ 1562100 h 3330276"/>
              <a:gd name="connsiteX4" fmla="*/ 7162800 w 7162800"/>
              <a:gd name="connsiteY4" fmla="*/ 0 h 3330276"/>
              <a:gd name="connsiteX0" fmla="*/ 0 w 7162800"/>
              <a:gd name="connsiteY0" fmla="*/ 3314700 h 3317986"/>
              <a:gd name="connsiteX1" fmla="*/ 2209800 w 7162800"/>
              <a:gd name="connsiteY1" fmla="*/ 3086100 h 3317986"/>
              <a:gd name="connsiteX2" fmla="*/ 4495800 w 7162800"/>
              <a:gd name="connsiteY2" fmla="*/ 2362200 h 3317986"/>
              <a:gd name="connsiteX3" fmla="*/ 5924550 w 7162800"/>
              <a:gd name="connsiteY3" fmla="*/ 1562100 h 3317986"/>
              <a:gd name="connsiteX4" fmla="*/ 7162800 w 7162800"/>
              <a:gd name="connsiteY4" fmla="*/ 0 h 3317986"/>
              <a:gd name="connsiteX0" fmla="*/ 0 w 7162800"/>
              <a:gd name="connsiteY0" fmla="*/ 3409950 h 3411900"/>
              <a:gd name="connsiteX1" fmla="*/ 2209800 w 7162800"/>
              <a:gd name="connsiteY1" fmla="*/ 3086100 h 3411900"/>
              <a:gd name="connsiteX2" fmla="*/ 4495800 w 7162800"/>
              <a:gd name="connsiteY2" fmla="*/ 2362200 h 3411900"/>
              <a:gd name="connsiteX3" fmla="*/ 5924550 w 7162800"/>
              <a:gd name="connsiteY3" fmla="*/ 1562100 h 3411900"/>
              <a:gd name="connsiteX4" fmla="*/ 7162800 w 7162800"/>
              <a:gd name="connsiteY4" fmla="*/ 0 h 341190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924550 w 7162800"/>
              <a:gd name="connsiteY3" fmla="*/ 156210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791200 w 7565756"/>
              <a:gd name="connsiteY3" fmla="*/ 1340281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511298 w 7565756"/>
              <a:gd name="connsiteY2" fmla="*/ 2191719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884190 w 7705240"/>
              <a:gd name="connsiteY3" fmla="*/ 1386776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42295 w 7705240"/>
              <a:gd name="connsiteY2" fmla="*/ 217622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227" h="2619537">
                <a:moveTo>
                  <a:pt x="0" y="2619537"/>
                </a:moveTo>
                <a:cubicBezTo>
                  <a:pt x="835025" y="2527462"/>
                  <a:pt x="1452751" y="2436732"/>
                  <a:pt x="2209800" y="2295687"/>
                </a:cubicBezTo>
                <a:cubicBezTo>
                  <a:pt x="2966849" y="2154642"/>
                  <a:pt x="3904066" y="1973828"/>
                  <a:pt x="4542295" y="1773265"/>
                </a:cubicBezTo>
                <a:cubicBezTo>
                  <a:pt x="5180524" y="1572702"/>
                  <a:pt x="5506526" y="1358469"/>
                  <a:pt x="6039173" y="1092307"/>
                </a:cubicBezTo>
                <a:cubicBezTo>
                  <a:pt x="6618314" y="779651"/>
                  <a:pt x="7199877" y="460213"/>
                  <a:pt x="7829227" y="0"/>
                </a:cubicBez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6794" y="6343811"/>
            <a:ext cx="57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www.educationendowmentfoundation.org.uk/toolkit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47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2363</TotalTime>
  <Words>967</Words>
  <Application>Microsoft Office PowerPoint</Application>
  <PresentationFormat>Breedbeeld</PresentationFormat>
  <Paragraphs>391</Paragraphs>
  <Slides>51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Tahoma</vt:lpstr>
      <vt:lpstr>Times New Roman</vt:lpstr>
      <vt:lpstr>Wingdings</vt:lpstr>
      <vt:lpstr>Kantoorthema</vt:lpstr>
      <vt:lpstr>FA &amp; FB in day-to-day practice    </vt:lpstr>
      <vt:lpstr>PowerPoint-presentatie</vt:lpstr>
      <vt:lpstr>Some theory</vt:lpstr>
      <vt:lpstr>Improving teaching = understanding learning</vt:lpstr>
      <vt:lpstr>Understanding learning (Daniel Willingham)</vt:lpstr>
      <vt:lpstr>We learn when we…</vt:lpstr>
      <vt:lpstr>Starting points</vt:lpstr>
      <vt:lpstr>Evidence: what works</vt:lpstr>
      <vt:lpstr>What works (Robert Coe)</vt:lpstr>
      <vt:lpstr>A model</vt:lpstr>
      <vt:lpstr>PDCA cycle</vt:lpstr>
      <vt:lpstr>FA &amp; FB: model for effective teaching/ learning</vt:lpstr>
      <vt:lpstr>FA &amp; FB: model for effective teaching/ learning</vt:lpstr>
      <vt:lpstr>FA &amp; FB: model for effective teaching/ learning</vt:lpstr>
      <vt:lpstr>FA &amp; FB: model for effective teaching/ learning</vt:lpstr>
      <vt:lpstr>Insight phase </vt:lpstr>
      <vt:lpstr>PowerPoint-presentatie</vt:lpstr>
      <vt:lpstr>Insight phase </vt:lpstr>
      <vt:lpstr>PowerPoint-presentatie</vt:lpstr>
      <vt:lpstr>PowerPoint-presentatie</vt:lpstr>
      <vt:lpstr>Insight phase </vt:lpstr>
      <vt:lpstr>PowerPoint-presentatie</vt:lpstr>
      <vt:lpstr>PowerPoint-presentatie</vt:lpstr>
      <vt:lpstr>Insight phase </vt:lpstr>
      <vt:lpstr>PowerPoint-presentatie</vt:lpstr>
      <vt:lpstr>PowerPoint-presentatie</vt:lpstr>
      <vt:lpstr>Practice phase </vt:lpstr>
      <vt:lpstr>PowerPoint-presentatie</vt:lpstr>
      <vt:lpstr>Practice phase </vt:lpstr>
      <vt:lpstr>PowerPoint-presentatie</vt:lpstr>
      <vt:lpstr>Practice phase </vt:lpstr>
      <vt:lpstr>Feedback culture: what?</vt:lpstr>
      <vt:lpstr>Feedback: how?</vt:lpstr>
      <vt:lpstr>A culture of feedback</vt:lpstr>
      <vt:lpstr>Feedback culture</vt:lpstr>
      <vt:lpstr>In a feedback culture…</vt:lpstr>
      <vt:lpstr>Practice phase </vt:lpstr>
      <vt:lpstr>PowerPoint-presentatie</vt:lpstr>
      <vt:lpstr>Some tools</vt:lpstr>
      <vt:lpstr>Digital platform: Microsoft Teams</vt:lpstr>
      <vt:lpstr>PowerPoint-presentatie</vt:lpstr>
      <vt:lpstr>PowerPoint-presentatie</vt:lpstr>
      <vt:lpstr>PowerPoint-presentatie</vt:lpstr>
      <vt:lpstr>PowerPoint-presentatie</vt:lpstr>
      <vt:lpstr>PowerPoint-presentatie</vt:lpstr>
      <vt:lpstr>Feedback &amp; Adjustment </vt:lpstr>
      <vt:lpstr>Formative assessment: pass / fail</vt:lpstr>
      <vt:lpstr>Formative assessment: pass / fail</vt:lpstr>
      <vt:lpstr>Formative assessment: self-evaluation</vt:lpstr>
      <vt:lpstr>Concluding: starting points</vt:lpstr>
      <vt:lpstr>Explore!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 Visser</dc:creator>
  <cp:lastModifiedBy>S. Visser</cp:lastModifiedBy>
  <cp:revision>69</cp:revision>
  <dcterms:created xsi:type="dcterms:W3CDTF">2018-01-17T09:00:59Z</dcterms:created>
  <dcterms:modified xsi:type="dcterms:W3CDTF">2018-01-20T13:58:29Z</dcterms:modified>
</cp:coreProperties>
</file>