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 id="2147483663" r:id="rId2"/>
  </p:sldMasterIdLst>
  <p:notesMasterIdLst>
    <p:notesMasterId r:id="rId20"/>
  </p:notesMasterIdLst>
  <p:sldIdLst>
    <p:sldId id="295" r:id="rId3"/>
    <p:sldId id="258" r:id="rId4"/>
    <p:sldId id="259" r:id="rId5"/>
    <p:sldId id="261" r:id="rId6"/>
    <p:sldId id="301" r:id="rId7"/>
    <p:sldId id="293" r:id="rId8"/>
    <p:sldId id="296" r:id="rId9"/>
    <p:sldId id="305" r:id="rId10"/>
    <p:sldId id="306" r:id="rId11"/>
    <p:sldId id="270" r:id="rId12"/>
    <p:sldId id="285" r:id="rId13"/>
    <p:sldId id="303" r:id="rId14"/>
    <p:sldId id="288" r:id="rId15"/>
    <p:sldId id="307" r:id="rId16"/>
    <p:sldId id="302" r:id="rId17"/>
    <p:sldId id="304" r:id="rId18"/>
    <p:sldId id="299" r:id="rId19"/>
  </p:sldIdLst>
  <p:sldSz cx="9144000" cy="6858000" type="screen4x3"/>
  <p:notesSz cx="6797675" cy="9856788"/>
  <p:defaultTextStyle>
    <a:defPPr>
      <a:defRPr lang="en-US"/>
    </a:defPPr>
    <a:lvl1pPr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224A"/>
    <a:srgbClr val="0778B3"/>
    <a:srgbClr val="BF433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1885" autoAdjust="0"/>
  </p:normalViewPr>
  <p:slideViewPr>
    <p:cSldViewPr>
      <p:cViewPr>
        <p:scale>
          <a:sx n="70" d="100"/>
          <a:sy n="70" d="100"/>
        </p:scale>
        <p:origin x="-1974" y="-6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5659" cy="49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smtClean="0">
                <a:cs typeface="+mn-cs"/>
              </a:defRPr>
            </a:lvl1pPr>
          </a:lstStyle>
          <a:p>
            <a:pPr>
              <a:defRPr/>
            </a:pPr>
            <a:endParaRPr lang="en-US"/>
          </a:p>
        </p:txBody>
      </p:sp>
      <p:sp>
        <p:nvSpPr>
          <p:cNvPr id="30723" name="Rectangle 3"/>
          <p:cNvSpPr>
            <a:spLocks noGrp="1" noChangeArrowheads="1"/>
          </p:cNvSpPr>
          <p:nvPr>
            <p:ph type="dt" idx="1"/>
          </p:nvPr>
        </p:nvSpPr>
        <p:spPr bwMode="auto">
          <a:xfrm>
            <a:off x="3852016" y="0"/>
            <a:ext cx="2945659" cy="49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smtClean="0">
                <a:cs typeface="+mn-cs"/>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935038" y="739775"/>
            <a:ext cx="4927600" cy="36957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906357" y="4681974"/>
            <a:ext cx="4984962" cy="443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Klik om de tekststijl van het model te bewerken</a:t>
            </a:r>
          </a:p>
          <a:p>
            <a:pPr lvl="1"/>
            <a:r>
              <a:rPr lang="en-US" noProof="0" smtClean="0"/>
              <a:t>Tweede niveau</a:t>
            </a:r>
          </a:p>
          <a:p>
            <a:pPr lvl="2"/>
            <a:r>
              <a:rPr lang="en-US" noProof="0" smtClean="0"/>
              <a:t>Derde niveau</a:t>
            </a:r>
          </a:p>
          <a:p>
            <a:pPr lvl="3"/>
            <a:r>
              <a:rPr lang="en-US" noProof="0" smtClean="0"/>
              <a:t>Vierde niveau</a:t>
            </a:r>
          </a:p>
          <a:p>
            <a:pPr lvl="4"/>
            <a:r>
              <a:rPr lang="en-US" noProof="0" smtClean="0"/>
              <a:t>Vijfde niveau</a:t>
            </a:r>
          </a:p>
        </p:txBody>
      </p:sp>
      <p:sp>
        <p:nvSpPr>
          <p:cNvPr id="30726" name="Rectangle 6"/>
          <p:cNvSpPr>
            <a:spLocks noGrp="1" noChangeArrowheads="1"/>
          </p:cNvSpPr>
          <p:nvPr>
            <p:ph type="ftr" sz="quarter" idx="4"/>
          </p:nvPr>
        </p:nvSpPr>
        <p:spPr bwMode="auto">
          <a:xfrm>
            <a:off x="0" y="9363949"/>
            <a:ext cx="2945659" cy="49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smtClean="0">
                <a:cs typeface="+mn-cs"/>
              </a:defRPr>
            </a:lvl1pPr>
          </a:lstStyle>
          <a:p>
            <a:pPr>
              <a:defRPr/>
            </a:pPr>
            <a:endParaRPr lang="en-US"/>
          </a:p>
        </p:txBody>
      </p:sp>
      <p:sp>
        <p:nvSpPr>
          <p:cNvPr id="30727" name="Rectangle 7"/>
          <p:cNvSpPr>
            <a:spLocks noGrp="1" noChangeArrowheads="1"/>
          </p:cNvSpPr>
          <p:nvPr>
            <p:ph type="sldNum" sz="quarter" idx="5"/>
          </p:nvPr>
        </p:nvSpPr>
        <p:spPr bwMode="auto">
          <a:xfrm>
            <a:off x="3852016" y="9363949"/>
            <a:ext cx="2945659" cy="49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smtClean="0">
                <a:cs typeface="+mn-cs"/>
              </a:defRPr>
            </a:lvl1pPr>
          </a:lstStyle>
          <a:p>
            <a:pPr>
              <a:defRPr/>
            </a:pPr>
            <a:fld id="{B95FA5F9-A234-684D-A11C-F67F216ABBBA}" type="slidenum">
              <a:rPr lang="en-US"/>
              <a:pPr>
                <a:defRPr/>
              </a:pPr>
              <a:t>‹nr.›</a:t>
            </a:fld>
            <a:endParaRPr lang="en-US"/>
          </a:p>
        </p:txBody>
      </p:sp>
    </p:spTree>
    <p:extLst>
      <p:ext uri="{BB962C8B-B14F-4D97-AF65-F5344CB8AC3E}">
        <p14:creationId xmlns:p14="http://schemas.microsoft.com/office/powerpoint/2010/main" val="2613812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Open</a:t>
            </a:r>
            <a:r>
              <a:rPr lang="nl-NL" baseline="0" dirty="0" smtClean="0"/>
              <a:t> durven staan voor verrassende uitkomsten. </a:t>
            </a:r>
            <a:endParaRPr lang="en-US" dirty="0"/>
          </a:p>
        </p:txBody>
      </p:sp>
      <p:sp>
        <p:nvSpPr>
          <p:cNvPr id="4" name="Tijdelijke aanduiding voor dianummer 3"/>
          <p:cNvSpPr>
            <a:spLocks noGrp="1"/>
          </p:cNvSpPr>
          <p:nvPr>
            <p:ph type="sldNum" sz="quarter" idx="10"/>
          </p:nvPr>
        </p:nvSpPr>
        <p:spPr/>
        <p:txBody>
          <a:bodyPr/>
          <a:lstStyle/>
          <a:p>
            <a:pPr>
              <a:defRPr/>
            </a:pPr>
            <a:fld id="{B95FA5F9-A234-684D-A11C-F67F216ABBBA}" type="slidenum">
              <a:rPr lang="en-US" smtClean="0"/>
              <a:pPr>
                <a:defRPr/>
              </a:pPr>
              <a:t>1</a:t>
            </a:fld>
            <a:endParaRPr lang="en-US"/>
          </a:p>
        </p:txBody>
      </p:sp>
    </p:spTree>
    <p:extLst>
      <p:ext uri="{BB962C8B-B14F-4D97-AF65-F5344CB8AC3E}">
        <p14:creationId xmlns:p14="http://schemas.microsoft.com/office/powerpoint/2010/main" val="1483668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Bijvoorbeeld</a:t>
            </a:r>
            <a:r>
              <a:rPr lang="nl-NL" baseline="0" dirty="0" smtClean="0"/>
              <a:t> zoals in de dossiers op Leraar24, de website Wij-leren of de antwoorden van de Kennisrotonde. Inclusief handreikingen, video’s, praktische tips, materialen.</a:t>
            </a:r>
            <a:endParaRPr lang="en-US" dirty="0"/>
          </a:p>
        </p:txBody>
      </p:sp>
      <p:sp>
        <p:nvSpPr>
          <p:cNvPr id="4" name="Tijdelijke aanduiding voor dianummer 3"/>
          <p:cNvSpPr>
            <a:spLocks noGrp="1"/>
          </p:cNvSpPr>
          <p:nvPr>
            <p:ph type="sldNum" sz="quarter" idx="10"/>
          </p:nvPr>
        </p:nvSpPr>
        <p:spPr/>
        <p:txBody>
          <a:bodyPr/>
          <a:lstStyle/>
          <a:p>
            <a:pPr>
              <a:defRPr/>
            </a:pPr>
            <a:fld id="{B95FA5F9-A234-684D-A11C-F67F216ABBBA}" type="slidenum">
              <a:rPr lang="en-US" smtClean="0"/>
              <a:pPr>
                <a:defRPr/>
              </a:pPr>
              <a:t>15</a:t>
            </a:fld>
            <a:endParaRPr lang="en-US"/>
          </a:p>
        </p:txBody>
      </p:sp>
    </p:spTree>
    <p:extLst>
      <p:ext uri="{BB962C8B-B14F-4D97-AF65-F5344CB8AC3E}">
        <p14:creationId xmlns:p14="http://schemas.microsoft.com/office/powerpoint/2010/main" val="1792843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“Wat zijn de belangrijkste factoren op basis waarvan een leerling vmbo kiest voor een vervolgopleiding naar het mbo?”</a:t>
            </a:r>
          </a:p>
          <a:p>
            <a:endParaRPr lang="nl-NL"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l-NL" sz="1200" dirty="0" smtClean="0"/>
              <a:t> “De onderzoeksgegevens bieden een theoretisch kader dat we nu gaan gebruiken om onze loopbaanoriëntatie en -begeleiding beter vorm te geven.’ </a:t>
            </a:r>
            <a:endParaRPr lang="en-US" sz="1200" dirty="0" smtClean="0"/>
          </a:p>
          <a:p>
            <a:endParaRPr lang="en-US" dirty="0"/>
          </a:p>
        </p:txBody>
      </p:sp>
      <p:sp>
        <p:nvSpPr>
          <p:cNvPr id="4" name="Tijdelijke aanduiding voor dianummer 3"/>
          <p:cNvSpPr>
            <a:spLocks noGrp="1"/>
          </p:cNvSpPr>
          <p:nvPr>
            <p:ph type="sldNum" sz="quarter" idx="10"/>
          </p:nvPr>
        </p:nvSpPr>
        <p:spPr/>
        <p:txBody>
          <a:bodyPr/>
          <a:lstStyle/>
          <a:p>
            <a:pPr>
              <a:defRPr/>
            </a:pPr>
            <a:fld id="{B95FA5F9-A234-684D-A11C-F67F216ABBBA}" type="slidenum">
              <a:rPr lang="en-US" smtClean="0"/>
              <a:pPr>
                <a:defRPr/>
              </a:pPr>
              <a:t>17</a:t>
            </a:fld>
            <a:endParaRPr lang="en-US"/>
          </a:p>
        </p:txBody>
      </p:sp>
    </p:spTree>
    <p:extLst>
      <p:ext uri="{BB962C8B-B14F-4D97-AF65-F5344CB8AC3E}">
        <p14:creationId xmlns:p14="http://schemas.microsoft.com/office/powerpoint/2010/main" val="1197209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NRO opgericht in 2012.</a:t>
            </a:r>
            <a:r>
              <a:rPr lang="nl-NL" baseline="0" dirty="0" smtClean="0"/>
              <a:t> Twee opdrachten:</a:t>
            </a:r>
          </a:p>
          <a:p>
            <a:r>
              <a:rPr lang="nl-NL" baseline="0" dirty="0" smtClean="0"/>
              <a:t>Onderwijsonderzoek financieren en coördineren</a:t>
            </a:r>
          </a:p>
          <a:p>
            <a:r>
              <a:rPr lang="nl-NL" baseline="0" dirty="0" smtClean="0"/>
              <a:t>Verbinding versterken tussen onderzoek, onderwijspraktijk en onderwijsbeleid</a:t>
            </a:r>
            <a:r>
              <a:rPr lang="en-US" baseline="0" dirty="0" smtClean="0"/>
              <a:t>. Op </a:t>
            </a:r>
            <a:r>
              <a:rPr lang="en-US" baseline="0" dirty="0" err="1" smtClean="0"/>
              <a:t>deze</a:t>
            </a:r>
            <a:r>
              <a:rPr lang="en-US" baseline="0" dirty="0" smtClean="0"/>
              <a:t> </a:t>
            </a:r>
            <a:r>
              <a:rPr lang="en-US" baseline="0" dirty="0" err="1" smtClean="0"/>
              <a:t>tweede</a:t>
            </a:r>
            <a:r>
              <a:rPr lang="en-US" baseline="0" dirty="0" smtClean="0"/>
              <a:t> </a:t>
            </a:r>
            <a:r>
              <a:rPr lang="en-US" baseline="0" dirty="0" err="1" smtClean="0"/>
              <a:t>opdracht</a:t>
            </a:r>
            <a:r>
              <a:rPr lang="en-US" baseline="0" dirty="0" smtClean="0"/>
              <a:t> </a:t>
            </a:r>
            <a:r>
              <a:rPr lang="en-US" baseline="0" dirty="0" err="1" smtClean="0"/>
              <a:t>richt</a:t>
            </a:r>
            <a:r>
              <a:rPr lang="en-US" baseline="0" dirty="0" smtClean="0"/>
              <a:t> </a:t>
            </a:r>
            <a:r>
              <a:rPr lang="en-US" baseline="0" dirty="0" err="1" smtClean="0"/>
              <a:t>mijn</a:t>
            </a:r>
            <a:r>
              <a:rPr lang="en-US" baseline="0" dirty="0" smtClean="0"/>
              <a:t> </a:t>
            </a:r>
            <a:r>
              <a:rPr lang="en-US" baseline="0" dirty="0" err="1" smtClean="0"/>
              <a:t>verhaal</a:t>
            </a:r>
            <a:r>
              <a:rPr lang="en-US" baseline="0" dirty="0" smtClean="0"/>
              <a:t> </a:t>
            </a:r>
            <a:r>
              <a:rPr lang="en-US" baseline="0" dirty="0" err="1" smtClean="0"/>
              <a:t>zich</a:t>
            </a:r>
            <a:r>
              <a:rPr lang="en-US" baseline="0" dirty="0" smtClean="0"/>
              <a:t> </a:t>
            </a:r>
            <a:r>
              <a:rPr lang="en-US" baseline="0" dirty="0" err="1" smtClean="0"/>
              <a:t>vandaag</a:t>
            </a:r>
            <a:r>
              <a:rPr lang="en-US" baseline="0" dirty="0" smtClean="0"/>
              <a:t>.</a:t>
            </a:r>
          </a:p>
          <a:p>
            <a:r>
              <a:rPr lang="nl-NL" baseline="0" dirty="0" smtClean="0"/>
              <a:t>Op dit plaatje zie je hoe die drie werelden gescheiden opereren.</a:t>
            </a:r>
          </a:p>
          <a:p>
            <a:endParaRPr lang="nl-NL" baseline="0" dirty="0" smtClean="0"/>
          </a:p>
          <a:p>
            <a:r>
              <a:rPr lang="nl-NL" baseline="0" dirty="0" smtClean="0"/>
              <a:t>15 miljoen per jaar voor praktijkgericht onderzoek, fundamenteel onderzoek en </a:t>
            </a:r>
            <a:r>
              <a:rPr lang="nl-NL" baseline="0" dirty="0" err="1" smtClean="0"/>
              <a:t>beleidsgericht</a:t>
            </a:r>
            <a:r>
              <a:rPr lang="nl-NL" baseline="0" dirty="0" smtClean="0"/>
              <a:t> onderzoek.</a:t>
            </a:r>
          </a:p>
        </p:txBody>
      </p:sp>
      <p:sp>
        <p:nvSpPr>
          <p:cNvPr id="4" name="Tijdelijke aanduiding voor dianummer 3"/>
          <p:cNvSpPr>
            <a:spLocks noGrp="1"/>
          </p:cNvSpPr>
          <p:nvPr>
            <p:ph type="sldNum" sz="quarter" idx="10"/>
          </p:nvPr>
        </p:nvSpPr>
        <p:spPr/>
        <p:txBody>
          <a:bodyPr/>
          <a:lstStyle/>
          <a:p>
            <a:pPr>
              <a:defRPr/>
            </a:pPr>
            <a:fld id="{B95FA5F9-A234-684D-A11C-F67F216ABBBA}" type="slidenum">
              <a:rPr lang="en-US" smtClean="0"/>
              <a:pPr>
                <a:defRPr/>
              </a:pPr>
              <a:t>2</a:t>
            </a:fld>
            <a:endParaRPr lang="en-US"/>
          </a:p>
        </p:txBody>
      </p:sp>
    </p:spTree>
    <p:extLst>
      <p:ext uri="{BB962C8B-B14F-4D97-AF65-F5344CB8AC3E}">
        <p14:creationId xmlns:p14="http://schemas.microsoft.com/office/powerpoint/2010/main" val="3551483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dit plaatje zijn</a:t>
            </a:r>
            <a:r>
              <a:rPr lang="nl-NL" baseline="0" dirty="0" smtClean="0"/>
              <a:t> de verbindingen gelegd.</a:t>
            </a:r>
            <a:endParaRPr lang="en-US" dirty="0"/>
          </a:p>
        </p:txBody>
      </p:sp>
      <p:sp>
        <p:nvSpPr>
          <p:cNvPr id="4" name="Tijdelijke aanduiding voor dianummer 3"/>
          <p:cNvSpPr>
            <a:spLocks noGrp="1"/>
          </p:cNvSpPr>
          <p:nvPr>
            <p:ph type="sldNum" sz="quarter" idx="10"/>
          </p:nvPr>
        </p:nvSpPr>
        <p:spPr/>
        <p:txBody>
          <a:bodyPr/>
          <a:lstStyle/>
          <a:p>
            <a:pPr>
              <a:defRPr/>
            </a:pPr>
            <a:fld id="{B95FA5F9-A234-684D-A11C-F67F216ABBBA}" type="slidenum">
              <a:rPr lang="en-US" smtClean="0"/>
              <a:pPr>
                <a:defRPr/>
              </a:pPr>
              <a:t>3</a:t>
            </a:fld>
            <a:endParaRPr lang="en-US"/>
          </a:p>
        </p:txBody>
      </p:sp>
    </p:spTree>
    <p:extLst>
      <p:ext uri="{BB962C8B-B14F-4D97-AF65-F5344CB8AC3E}">
        <p14:creationId xmlns:p14="http://schemas.microsoft.com/office/powerpoint/2010/main" val="3484624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Deze tekening illustreert waar het NRO naar</a:t>
            </a:r>
            <a:r>
              <a:rPr lang="nl-NL" baseline="0" dirty="0" smtClean="0"/>
              <a:t> toe werkt: een permanente, vanzelfsprekende verbinding en samenwerking tussen praktijk, beleid en onderzoek. </a:t>
            </a:r>
          </a:p>
          <a:p>
            <a:r>
              <a:rPr lang="nl-NL" baseline="0" dirty="0" smtClean="0"/>
              <a:t>Om dit te bereiken, heeft het NRO een pakket aan activiteiten, voorzieningen en beleidsmaatregelen </a:t>
            </a:r>
          </a:p>
          <a:p>
            <a:r>
              <a:rPr lang="nl-NL" baseline="0" dirty="0" smtClean="0"/>
              <a:t>Ik richt me vandaag op de activiteiten die er zijn voor leraren. En bij een in het bijzonder wil ik wat langer stil staan: de NRO Kennisrotonde. </a:t>
            </a:r>
          </a:p>
        </p:txBody>
      </p:sp>
      <p:sp>
        <p:nvSpPr>
          <p:cNvPr id="4" name="Tijdelijke aanduiding voor dianummer 3"/>
          <p:cNvSpPr>
            <a:spLocks noGrp="1"/>
          </p:cNvSpPr>
          <p:nvPr>
            <p:ph type="sldNum" sz="quarter" idx="10"/>
          </p:nvPr>
        </p:nvSpPr>
        <p:spPr/>
        <p:txBody>
          <a:bodyPr/>
          <a:lstStyle/>
          <a:p>
            <a:pPr>
              <a:defRPr/>
            </a:pPr>
            <a:fld id="{B95FA5F9-A234-684D-A11C-F67F216ABBBA}" type="slidenum">
              <a:rPr lang="en-US" smtClean="0"/>
              <a:pPr>
                <a:defRPr/>
              </a:pPr>
              <a:t>4</a:t>
            </a:fld>
            <a:endParaRPr lang="en-US"/>
          </a:p>
        </p:txBody>
      </p:sp>
    </p:spTree>
    <p:extLst>
      <p:ext uri="{BB962C8B-B14F-4D97-AF65-F5344CB8AC3E}">
        <p14:creationId xmlns:p14="http://schemas.microsoft.com/office/powerpoint/2010/main" val="1874645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Praktijkgericht</a:t>
            </a:r>
            <a:r>
              <a:rPr lang="nl-NL" baseline="0" dirty="0" smtClean="0"/>
              <a:t> onderzoek: 9 miljoen per jaar</a:t>
            </a:r>
            <a:endParaRPr lang="nl-NL" dirty="0" smtClean="0"/>
          </a:p>
          <a:p>
            <a:endParaRPr lang="nl-NL" dirty="0" smtClean="0"/>
          </a:p>
          <a:p>
            <a:r>
              <a:rPr lang="nl-NL" dirty="0" smtClean="0"/>
              <a:t>Scholen en onderzoekers trekken samen op in alle fases</a:t>
            </a:r>
            <a:r>
              <a:rPr lang="nl-NL" baseline="0" dirty="0" smtClean="0"/>
              <a:t> van het onderzoek: vraagarticulatie, onderzoeksvoorstel, uitvoering van het onderzoek, voortgangsgesprekken met NRO, publiceren en verspreiden van resultaten, ontwikkelen van materialen en producten voor de onderwijspraktijk.  Alle opbrengsten van het onderzoek zijn vrij beschikbaar. </a:t>
            </a:r>
          </a:p>
          <a:p>
            <a:endParaRPr lang="nl-NL" baseline="0" dirty="0" smtClean="0"/>
          </a:p>
          <a:p>
            <a:r>
              <a:rPr lang="nl-NL" baseline="0" dirty="0" smtClean="0"/>
              <a:t>Ook andere publieke en private partners kunnen deel uitmaken van het consortium: uitgevers, onderwijsadviesbureaus, leermiddelontwikkelaars.</a:t>
            </a:r>
          </a:p>
          <a:p>
            <a:endParaRPr lang="nl-NL" baseline="0" dirty="0" smtClean="0"/>
          </a:p>
          <a:p>
            <a:r>
              <a:rPr lang="nl-NL" baseline="0" dirty="0" smtClean="0"/>
              <a:t>Onderzoeksvraag moet ook relevantie hebben voor andere scholen.  </a:t>
            </a:r>
          </a:p>
          <a:p>
            <a:endParaRPr lang="nl-NL" baseline="0" dirty="0" smtClean="0"/>
          </a:p>
          <a:p>
            <a:endParaRPr lang="nl-NL" baseline="0" dirty="0" smtClean="0"/>
          </a:p>
        </p:txBody>
      </p:sp>
      <p:sp>
        <p:nvSpPr>
          <p:cNvPr id="4" name="Tijdelijke aanduiding voor dianummer 3"/>
          <p:cNvSpPr>
            <a:spLocks noGrp="1"/>
          </p:cNvSpPr>
          <p:nvPr>
            <p:ph type="sldNum" sz="quarter" idx="10"/>
          </p:nvPr>
        </p:nvSpPr>
        <p:spPr/>
        <p:txBody>
          <a:bodyPr/>
          <a:lstStyle/>
          <a:p>
            <a:pPr>
              <a:defRPr/>
            </a:pPr>
            <a:fld id="{B95FA5F9-A234-684D-A11C-F67F216ABBBA}" type="slidenum">
              <a:rPr lang="en-US" smtClean="0"/>
              <a:pPr>
                <a:defRPr/>
              </a:pPr>
              <a:t>6</a:t>
            </a:fld>
            <a:endParaRPr lang="en-US"/>
          </a:p>
        </p:txBody>
      </p:sp>
    </p:spTree>
    <p:extLst>
      <p:ext uri="{BB962C8B-B14F-4D97-AF65-F5344CB8AC3E}">
        <p14:creationId xmlns:p14="http://schemas.microsoft.com/office/powerpoint/2010/main" val="4069186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Een leraar die zich na een dag lesgeven aan</a:t>
            </a:r>
            <a:r>
              <a:rPr lang="nl-NL" baseline="0" dirty="0" smtClean="0"/>
              <a:t> klassen waarin hij geen orde kon houden </a:t>
            </a:r>
            <a:r>
              <a:rPr lang="nl-NL" dirty="0" smtClean="0"/>
              <a:t>afvraagt wat er uit onderzoek bekend</a:t>
            </a:r>
            <a:r>
              <a:rPr lang="nl-NL" baseline="0" dirty="0" smtClean="0"/>
              <a:t> is over effectief klassenmanagement, zou dat snel en eenvoudig moeten kunnen opzoeken.</a:t>
            </a:r>
          </a:p>
          <a:p>
            <a:r>
              <a:rPr lang="nl-NL" baseline="0" dirty="0" smtClean="0"/>
              <a:t>Dat zelfde geldt voor een beleidmaker bij het ministerie die het dossier gelijke kansen in het onderwijs in portefeuille krijgt. </a:t>
            </a:r>
          </a:p>
          <a:p>
            <a:r>
              <a:rPr lang="nl-NL" baseline="0" dirty="0" smtClean="0"/>
              <a:t>Of voor mij als moeder, als ik me afvraag hoe zorgelijk het is dat onze zoon van 5 zijn naam nog niet kan schrijven.</a:t>
            </a:r>
            <a:endParaRPr lang="en-US" dirty="0"/>
          </a:p>
        </p:txBody>
      </p:sp>
      <p:sp>
        <p:nvSpPr>
          <p:cNvPr id="4" name="Tijdelijke aanduiding voor dianummer 3"/>
          <p:cNvSpPr>
            <a:spLocks noGrp="1"/>
          </p:cNvSpPr>
          <p:nvPr>
            <p:ph type="sldNum" sz="quarter" idx="10"/>
          </p:nvPr>
        </p:nvSpPr>
        <p:spPr/>
        <p:txBody>
          <a:bodyPr/>
          <a:lstStyle/>
          <a:p>
            <a:pPr>
              <a:defRPr/>
            </a:pPr>
            <a:fld id="{B95FA5F9-A234-684D-A11C-F67F216ABBBA}" type="slidenum">
              <a:rPr lang="en-US" smtClean="0"/>
              <a:pPr>
                <a:defRPr/>
              </a:pPr>
              <a:t>7</a:t>
            </a:fld>
            <a:endParaRPr lang="en-US"/>
          </a:p>
        </p:txBody>
      </p:sp>
    </p:spTree>
    <p:extLst>
      <p:ext uri="{BB962C8B-B14F-4D97-AF65-F5344CB8AC3E}">
        <p14:creationId xmlns:p14="http://schemas.microsoft.com/office/powerpoint/2010/main" val="1456620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Toegang</a:t>
            </a:r>
            <a:r>
              <a:rPr lang="nl-NL" baseline="0" dirty="0" smtClean="0"/>
              <a:t> tot 20 databases met Nederlandstalige samenvattingen van onderwijsonderzoek. </a:t>
            </a:r>
            <a:endParaRPr lang="en-US" dirty="0"/>
          </a:p>
        </p:txBody>
      </p:sp>
      <p:sp>
        <p:nvSpPr>
          <p:cNvPr id="4" name="Tijdelijke aanduiding voor dianummer 3"/>
          <p:cNvSpPr>
            <a:spLocks noGrp="1"/>
          </p:cNvSpPr>
          <p:nvPr>
            <p:ph type="sldNum" sz="quarter" idx="10"/>
          </p:nvPr>
        </p:nvSpPr>
        <p:spPr/>
        <p:txBody>
          <a:bodyPr/>
          <a:lstStyle/>
          <a:p>
            <a:pPr>
              <a:defRPr/>
            </a:pPr>
            <a:fld id="{B95FA5F9-A234-684D-A11C-F67F216ABBBA}" type="slidenum">
              <a:rPr lang="en-US" smtClean="0"/>
              <a:pPr>
                <a:defRPr/>
              </a:pPr>
              <a:t>10</a:t>
            </a:fld>
            <a:endParaRPr lang="en-US"/>
          </a:p>
        </p:txBody>
      </p:sp>
    </p:spTree>
    <p:extLst>
      <p:ext uri="{BB962C8B-B14F-4D97-AF65-F5344CB8AC3E}">
        <p14:creationId xmlns:p14="http://schemas.microsoft.com/office/powerpoint/2010/main" val="3645381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Thematische</a:t>
            </a:r>
            <a:r>
              <a:rPr lang="nl-NL" baseline="0" dirty="0" smtClean="0"/>
              <a:t> overzichtsdossiers, geïllustreerd met video’s:</a:t>
            </a:r>
          </a:p>
          <a:p>
            <a:r>
              <a:rPr lang="nl-NL" baseline="0" dirty="0" smtClean="0"/>
              <a:t>Wat is er uit onderzoek bekend over dit thema?</a:t>
            </a:r>
          </a:p>
          <a:p>
            <a:r>
              <a:rPr lang="nl-NL" baseline="0" dirty="0" smtClean="0"/>
              <a:t>Wat betekent dit voor uw dagelijkse lespraktijk of het beleid?</a:t>
            </a:r>
          </a:p>
          <a:p>
            <a:r>
              <a:rPr lang="nl-NL" baseline="0" dirty="0" smtClean="0"/>
              <a:t>Welke handreikingen of andere materialen zijn er beschikbaar?</a:t>
            </a:r>
          </a:p>
          <a:p>
            <a:r>
              <a:rPr lang="nl-NL" baseline="0" dirty="0" smtClean="0"/>
              <a:t> </a:t>
            </a:r>
            <a:endParaRPr lang="en-US" dirty="0"/>
          </a:p>
        </p:txBody>
      </p:sp>
      <p:sp>
        <p:nvSpPr>
          <p:cNvPr id="4" name="Tijdelijke aanduiding voor dianummer 3"/>
          <p:cNvSpPr>
            <a:spLocks noGrp="1"/>
          </p:cNvSpPr>
          <p:nvPr>
            <p:ph type="sldNum" sz="quarter" idx="10"/>
          </p:nvPr>
        </p:nvSpPr>
        <p:spPr/>
        <p:txBody>
          <a:bodyPr/>
          <a:lstStyle/>
          <a:p>
            <a:pPr>
              <a:defRPr/>
            </a:pPr>
            <a:fld id="{B95FA5F9-A234-684D-A11C-F67F216ABBBA}" type="slidenum">
              <a:rPr lang="en-US" smtClean="0"/>
              <a:pPr>
                <a:defRPr/>
              </a:pPr>
              <a:t>11</a:t>
            </a:fld>
            <a:endParaRPr lang="en-US"/>
          </a:p>
        </p:txBody>
      </p:sp>
    </p:spTree>
    <p:extLst>
      <p:ext uri="{BB962C8B-B14F-4D97-AF65-F5344CB8AC3E}">
        <p14:creationId xmlns:p14="http://schemas.microsoft.com/office/powerpoint/2010/main" val="665507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180 vragen in een jaar tijd</a:t>
            </a:r>
          </a:p>
          <a:p>
            <a:r>
              <a:rPr lang="nl-NL" dirty="0" smtClean="0"/>
              <a:t>65</a:t>
            </a:r>
            <a:r>
              <a:rPr lang="nl-NL" baseline="0" dirty="0" smtClean="0"/>
              <a:t> beantwoord</a:t>
            </a:r>
          </a:p>
          <a:p>
            <a:r>
              <a:rPr lang="nl-NL" baseline="0" dirty="0" smtClean="0"/>
              <a:t>Beschikbaar via de website</a:t>
            </a:r>
          </a:p>
          <a:p>
            <a:r>
              <a:rPr lang="nl-NL" baseline="0" dirty="0" smtClean="0"/>
              <a:t>Waardering: 8,8</a:t>
            </a:r>
          </a:p>
          <a:p>
            <a:r>
              <a:rPr lang="nl-NL" baseline="0" dirty="0" smtClean="0"/>
              <a:t>Bekendheid in het veld: ca 20%</a:t>
            </a:r>
            <a:endParaRPr lang="nl-NL" dirty="0" smtClean="0"/>
          </a:p>
        </p:txBody>
      </p:sp>
      <p:sp>
        <p:nvSpPr>
          <p:cNvPr id="4" name="Tijdelijke aanduiding voor dianummer 3"/>
          <p:cNvSpPr>
            <a:spLocks noGrp="1"/>
          </p:cNvSpPr>
          <p:nvPr>
            <p:ph type="sldNum" sz="quarter" idx="10"/>
          </p:nvPr>
        </p:nvSpPr>
        <p:spPr/>
        <p:txBody>
          <a:bodyPr/>
          <a:lstStyle/>
          <a:p>
            <a:pPr>
              <a:defRPr/>
            </a:pPr>
            <a:fld id="{B95FA5F9-A234-684D-A11C-F67F216ABBBA}" type="slidenum">
              <a:rPr lang="en-US" smtClean="0"/>
              <a:pPr>
                <a:defRPr/>
              </a:pPr>
              <a:t>13</a:t>
            </a:fld>
            <a:endParaRPr lang="en-US"/>
          </a:p>
        </p:txBody>
      </p:sp>
    </p:spTree>
    <p:extLst>
      <p:ext uri="{BB962C8B-B14F-4D97-AF65-F5344CB8AC3E}">
        <p14:creationId xmlns:p14="http://schemas.microsoft.com/office/powerpoint/2010/main" val="570452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7744" y="332656"/>
            <a:ext cx="7772400" cy="1470025"/>
          </a:xfrm>
        </p:spPr>
        <p:txBody>
          <a:bodyPr/>
          <a:lstStyle/>
          <a:p>
            <a:r>
              <a:rPr lang="nl-NL" smtClean="0"/>
              <a:t>Click to edit Master title style</a:t>
            </a:r>
            <a:endParaRPr lang="en-US" dirty="0"/>
          </a:p>
        </p:txBody>
      </p:sp>
      <p:sp>
        <p:nvSpPr>
          <p:cNvPr id="3" name="Subtitle 2"/>
          <p:cNvSpPr>
            <a:spLocks noGrp="1"/>
          </p:cNvSpPr>
          <p:nvPr>
            <p:ph type="subTitle" idx="1" hasCustomPrompt="1"/>
          </p:nvPr>
        </p:nvSpPr>
        <p:spPr>
          <a:xfrm>
            <a:off x="2267744" y="1988840"/>
            <a:ext cx="6400800" cy="1752600"/>
          </a:xfrm>
        </p:spPr>
        <p:txBody>
          <a:bodyPr/>
          <a:lstStyle>
            <a:lvl1pPr marL="0" indent="0" algn="l">
              <a:buNone/>
              <a:defRPr>
                <a:solidFill>
                  <a:srgbClr val="0778B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nl-NL" dirty="0" smtClean="0"/>
          </a:p>
        </p:txBody>
      </p:sp>
    </p:spTree>
    <p:extLst>
      <p:ext uri="{BB962C8B-B14F-4D97-AF65-F5344CB8AC3E}">
        <p14:creationId xmlns:p14="http://schemas.microsoft.com/office/powerpoint/2010/main" val="1951788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0C92B17-FDAF-194C-A18A-9BEE4AB9A845}" type="datetimeFigureOut">
              <a:rPr lang="en-US" smtClean="0"/>
              <a:t>1/21/2017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16216" y="6381328"/>
            <a:ext cx="2133600" cy="365125"/>
          </a:xfrm>
          <a:prstGeom prst="rect">
            <a:avLst/>
          </a:prstGeom>
        </p:spPr>
        <p:txBody>
          <a:bodyPr/>
          <a:lstStyle/>
          <a:p>
            <a:fld id="{E56032C9-BD41-EF42-A8D3-625DC48FF99A}" type="slidenum">
              <a:rPr lang="en-US" smtClean="0"/>
              <a:t>‹nr.›</a:t>
            </a:fld>
            <a:endParaRPr lang="en-US"/>
          </a:p>
        </p:txBody>
      </p:sp>
    </p:spTree>
    <p:extLst>
      <p:ext uri="{BB962C8B-B14F-4D97-AF65-F5344CB8AC3E}">
        <p14:creationId xmlns:p14="http://schemas.microsoft.com/office/powerpoint/2010/main" val="529170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0C92B17-FDAF-194C-A18A-9BEE4AB9A845}" type="datetimeFigureOut">
              <a:rPr lang="en-US" smtClean="0"/>
              <a:t>1/21/2017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16216" y="6381328"/>
            <a:ext cx="2133600" cy="365125"/>
          </a:xfrm>
          <a:prstGeom prst="rect">
            <a:avLst/>
          </a:prstGeom>
        </p:spPr>
        <p:txBody>
          <a:bodyPr/>
          <a:lstStyle/>
          <a:p>
            <a:fld id="{E56032C9-BD41-EF42-A8D3-625DC48FF99A}" type="slidenum">
              <a:rPr lang="en-US" smtClean="0"/>
              <a:t>‹nr.›</a:t>
            </a:fld>
            <a:endParaRPr lang="en-US"/>
          </a:p>
        </p:txBody>
      </p:sp>
    </p:spTree>
    <p:extLst>
      <p:ext uri="{BB962C8B-B14F-4D97-AF65-F5344CB8AC3E}">
        <p14:creationId xmlns:p14="http://schemas.microsoft.com/office/powerpoint/2010/main" val="2765813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Click to edit Master subtitle style</a:t>
            </a:r>
            <a:endParaRPr lang="en-US"/>
          </a:p>
        </p:txBody>
      </p:sp>
      <p:sp>
        <p:nvSpPr>
          <p:cNvPr id="4" name="Date Placeholder 3"/>
          <p:cNvSpPr>
            <a:spLocks noGrp="1"/>
          </p:cNvSpPr>
          <p:nvPr>
            <p:ph type="dt" sz="half" idx="10"/>
          </p:nvPr>
        </p:nvSpPr>
        <p:spPr/>
        <p:txBody>
          <a:bodyPr/>
          <a:lstStyle/>
          <a:p>
            <a:fld id="{52FD61AA-0FF6-B243-9144-9CDB82D57C1C}"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B28B8-886A-E44F-8D4B-1140557C3252}" type="slidenum">
              <a:rPr lang="en-US" smtClean="0"/>
              <a:t>‹nr.›</a:t>
            </a:fld>
            <a:endParaRPr lang="en-US"/>
          </a:p>
        </p:txBody>
      </p:sp>
    </p:spTree>
    <p:extLst>
      <p:ext uri="{BB962C8B-B14F-4D97-AF65-F5344CB8AC3E}">
        <p14:creationId xmlns:p14="http://schemas.microsoft.com/office/powerpoint/2010/main" val="776417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52FD61AA-0FF6-B243-9144-9CDB82D57C1C}"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B28B8-886A-E44F-8D4B-1140557C3252}" type="slidenum">
              <a:rPr lang="en-US" smtClean="0"/>
              <a:t>‹nr.›</a:t>
            </a:fld>
            <a:endParaRPr lang="en-US"/>
          </a:p>
        </p:txBody>
      </p:sp>
    </p:spTree>
    <p:extLst>
      <p:ext uri="{BB962C8B-B14F-4D97-AF65-F5344CB8AC3E}">
        <p14:creationId xmlns:p14="http://schemas.microsoft.com/office/powerpoint/2010/main" val="371460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Click to edit Master text styles</a:t>
            </a:r>
          </a:p>
        </p:txBody>
      </p:sp>
      <p:sp>
        <p:nvSpPr>
          <p:cNvPr id="4" name="Date Placeholder 3"/>
          <p:cNvSpPr>
            <a:spLocks noGrp="1"/>
          </p:cNvSpPr>
          <p:nvPr>
            <p:ph type="dt" sz="half" idx="10"/>
          </p:nvPr>
        </p:nvSpPr>
        <p:spPr/>
        <p:txBody>
          <a:bodyPr/>
          <a:lstStyle/>
          <a:p>
            <a:fld id="{52FD61AA-0FF6-B243-9144-9CDB82D57C1C}"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B28B8-886A-E44F-8D4B-1140557C3252}" type="slidenum">
              <a:rPr lang="en-US" smtClean="0"/>
              <a:t>‹nr.›</a:t>
            </a:fld>
            <a:endParaRPr lang="en-US"/>
          </a:p>
        </p:txBody>
      </p:sp>
    </p:spTree>
    <p:extLst>
      <p:ext uri="{BB962C8B-B14F-4D97-AF65-F5344CB8AC3E}">
        <p14:creationId xmlns:p14="http://schemas.microsoft.com/office/powerpoint/2010/main" val="206243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Date Placeholder 4"/>
          <p:cNvSpPr>
            <a:spLocks noGrp="1"/>
          </p:cNvSpPr>
          <p:nvPr>
            <p:ph type="dt" sz="half" idx="10"/>
          </p:nvPr>
        </p:nvSpPr>
        <p:spPr/>
        <p:txBody>
          <a:bodyPr/>
          <a:lstStyle/>
          <a:p>
            <a:fld id="{52FD61AA-0FF6-B243-9144-9CDB82D57C1C}"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B28B8-886A-E44F-8D4B-1140557C3252}" type="slidenum">
              <a:rPr lang="en-US" smtClean="0"/>
              <a:t>‹nr.›</a:t>
            </a:fld>
            <a:endParaRPr lang="en-US"/>
          </a:p>
        </p:txBody>
      </p:sp>
    </p:spTree>
    <p:extLst>
      <p:ext uri="{BB962C8B-B14F-4D97-AF65-F5344CB8AC3E}">
        <p14:creationId xmlns:p14="http://schemas.microsoft.com/office/powerpoint/2010/main" val="1038798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7" name="Date Placeholder 6"/>
          <p:cNvSpPr>
            <a:spLocks noGrp="1"/>
          </p:cNvSpPr>
          <p:nvPr>
            <p:ph type="dt" sz="half" idx="10"/>
          </p:nvPr>
        </p:nvSpPr>
        <p:spPr/>
        <p:txBody>
          <a:bodyPr/>
          <a:lstStyle/>
          <a:p>
            <a:fld id="{52FD61AA-0FF6-B243-9144-9CDB82D57C1C}" type="datetimeFigureOut">
              <a:rPr lang="en-US" smtClean="0"/>
              <a:t>1/21/2017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6B28B8-886A-E44F-8D4B-1140557C3252}" type="slidenum">
              <a:rPr lang="en-US" smtClean="0"/>
              <a:t>‹nr.›</a:t>
            </a:fld>
            <a:endParaRPr lang="en-US"/>
          </a:p>
        </p:txBody>
      </p:sp>
    </p:spTree>
    <p:extLst>
      <p:ext uri="{BB962C8B-B14F-4D97-AF65-F5344CB8AC3E}">
        <p14:creationId xmlns:p14="http://schemas.microsoft.com/office/powerpoint/2010/main" val="2236766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Date Placeholder 2"/>
          <p:cNvSpPr>
            <a:spLocks noGrp="1"/>
          </p:cNvSpPr>
          <p:nvPr>
            <p:ph type="dt" sz="half" idx="10"/>
          </p:nvPr>
        </p:nvSpPr>
        <p:spPr/>
        <p:txBody>
          <a:bodyPr/>
          <a:lstStyle/>
          <a:p>
            <a:fld id="{52FD61AA-0FF6-B243-9144-9CDB82D57C1C}" type="datetimeFigureOut">
              <a:rPr lang="en-US" smtClean="0"/>
              <a:t>1/21/2017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6B28B8-886A-E44F-8D4B-1140557C3252}" type="slidenum">
              <a:rPr lang="en-US" smtClean="0"/>
              <a:t>‹nr.›</a:t>
            </a:fld>
            <a:endParaRPr lang="en-US"/>
          </a:p>
        </p:txBody>
      </p:sp>
    </p:spTree>
    <p:extLst>
      <p:ext uri="{BB962C8B-B14F-4D97-AF65-F5344CB8AC3E}">
        <p14:creationId xmlns:p14="http://schemas.microsoft.com/office/powerpoint/2010/main" val="2861170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FD61AA-0FF6-B243-9144-9CDB82D57C1C}" type="datetimeFigureOut">
              <a:rPr lang="en-US" smtClean="0"/>
              <a:t>1/21/2017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6B28B8-886A-E44F-8D4B-1140557C3252}" type="slidenum">
              <a:rPr lang="en-US" smtClean="0"/>
              <a:t>‹nr.›</a:t>
            </a:fld>
            <a:endParaRPr lang="en-US"/>
          </a:p>
        </p:txBody>
      </p:sp>
    </p:spTree>
    <p:extLst>
      <p:ext uri="{BB962C8B-B14F-4D97-AF65-F5344CB8AC3E}">
        <p14:creationId xmlns:p14="http://schemas.microsoft.com/office/powerpoint/2010/main" val="2326611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p>
            <a:fld id="{52FD61AA-0FF6-B243-9144-9CDB82D57C1C}"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B28B8-886A-E44F-8D4B-1140557C3252}" type="slidenum">
              <a:rPr lang="en-US" smtClean="0"/>
              <a:t>‹nr.›</a:t>
            </a:fld>
            <a:endParaRPr lang="en-US"/>
          </a:p>
        </p:txBody>
      </p:sp>
    </p:spTree>
    <p:extLst>
      <p:ext uri="{BB962C8B-B14F-4D97-AF65-F5344CB8AC3E}">
        <p14:creationId xmlns:p14="http://schemas.microsoft.com/office/powerpoint/2010/main" val="52142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0C92B17-FDAF-194C-A18A-9BEE4AB9A845}" type="datetimeFigureOut">
              <a:rPr lang="en-US" smtClean="0"/>
              <a:t>1/21/2017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16216" y="6381328"/>
            <a:ext cx="2133600" cy="365125"/>
          </a:xfrm>
          <a:prstGeom prst="rect">
            <a:avLst/>
          </a:prstGeom>
        </p:spPr>
        <p:txBody>
          <a:bodyPr/>
          <a:lstStyle/>
          <a:p>
            <a:fld id="{E56032C9-BD41-EF42-A8D3-625DC48FF99A}" type="slidenum">
              <a:rPr lang="en-US" smtClean="0"/>
              <a:t>‹nr.›</a:t>
            </a:fld>
            <a:endParaRPr lang="en-US"/>
          </a:p>
        </p:txBody>
      </p:sp>
    </p:spTree>
    <p:extLst>
      <p:ext uri="{BB962C8B-B14F-4D97-AF65-F5344CB8AC3E}">
        <p14:creationId xmlns:p14="http://schemas.microsoft.com/office/powerpoint/2010/main" val="769775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p>
            <a:fld id="{52FD61AA-0FF6-B243-9144-9CDB82D57C1C}"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B28B8-886A-E44F-8D4B-1140557C3252}" type="slidenum">
              <a:rPr lang="en-US" smtClean="0"/>
              <a:t>‹nr.›</a:t>
            </a:fld>
            <a:endParaRPr lang="en-US"/>
          </a:p>
        </p:txBody>
      </p:sp>
    </p:spTree>
    <p:extLst>
      <p:ext uri="{BB962C8B-B14F-4D97-AF65-F5344CB8AC3E}">
        <p14:creationId xmlns:p14="http://schemas.microsoft.com/office/powerpoint/2010/main" val="3039415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52FD61AA-0FF6-B243-9144-9CDB82D57C1C}"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B28B8-886A-E44F-8D4B-1140557C3252}" type="slidenum">
              <a:rPr lang="en-US" smtClean="0"/>
              <a:t>‹nr.›</a:t>
            </a:fld>
            <a:endParaRPr lang="en-US"/>
          </a:p>
        </p:txBody>
      </p:sp>
    </p:spTree>
    <p:extLst>
      <p:ext uri="{BB962C8B-B14F-4D97-AF65-F5344CB8AC3E}">
        <p14:creationId xmlns:p14="http://schemas.microsoft.com/office/powerpoint/2010/main" val="1881569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52FD61AA-0FF6-B243-9144-9CDB82D57C1C}"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B28B8-886A-E44F-8D4B-1140557C3252}" type="slidenum">
              <a:rPr lang="en-US" smtClean="0"/>
              <a:t>‹nr.›</a:t>
            </a:fld>
            <a:endParaRPr lang="en-US"/>
          </a:p>
        </p:txBody>
      </p:sp>
    </p:spTree>
    <p:extLst>
      <p:ext uri="{BB962C8B-B14F-4D97-AF65-F5344CB8AC3E}">
        <p14:creationId xmlns:p14="http://schemas.microsoft.com/office/powerpoint/2010/main" val="318761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0C92B17-FDAF-194C-A18A-9BEE4AB9A845}" type="datetimeFigureOut">
              <a:rPr lang="en-US" smtClean="0"/>
              <a:t>1/21/2017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16216" y="6381328"/>
            <a:ext cx="2133600" cy="365125"/>
          </a:xfrm>
          <a:prstGeom prst="rect">
            <a:avLst/>
          </a:prstGeom>
        </p:spPr>
        <p:txBody>
          <a:bodyPr/>
          <a:lstStyle/>
          <a:p>
            <a:fld id="{E56032C9-BD41-EF42-A8D3-625DC48FF99A}" type="slidenum">
              <a:rPr lang="en-US" smtClean="0"/>
              <a:t>‹nr.›</a:t>
            </a:fld>
            <a:endParaRPr lang="en-US"/>
          </a:p>
        </p:txBody>
      </p:sp>
    </p:spTree>
    <p:extLst>
      <p:ext uri="{BB962C8B-B14F-4D97-AF65-F5344CB8AC3E}">
        <p14:creationId xmlns:p14="http://schemas.microsoft.com/office/powerpoint/2010/main" val="1014966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0C92B17-FDAF-194C-A18A-9BEE4AB9A845}" type="datetimeFigureOut">
              <a:rPr lang="en-US" smtClean="0"/>
              <a:t>1/21/2017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16216" y="6381328"/>
            <a:ext cx="2133600" cy="365125"/>
          </a:xfrm>
          <a:prstGeom prst="rect">
            <a:avLst/>
          </a:prstGeom>
        </p:spPr>
        <p:txBody>
          <a:bodyPr/>
          <a:lstStyle/>
          <a:p>
            <a:fld id="{E56032C9-BD41-EF42-A8D3-625DC48FF99A}" type="slidenum">
              <a:rPr lang="en-US" smtClean="0"/>
              <a:t>‹nr.›</a:t>
            </a:fld>
            <a:endParaRPr lang="en-US"/>
          </a:p>
        </p:txBody>
      </p:sp>
    </p:spTree>
    <p:extLst>
      <p:ext uri="{BB962C8B-B14F-4D97-AF65-F5344CB8AC3E}">
        <p14:creationId xmlns:p14="http://schemas.microsoft.com/office/powerpoint/2010/main" val="148044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0C92B17-FDAF-194C-A18A-9BEE4AB9A845}" type="datetimeFigureOut">
              <a:rPr lang="en-US" smtClean="0"/>
              <a:t>1/21/2017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16216" y="6381328"/>
            <a:ext cx="2133600" cy="365125"/>
          </a:xfrm>
          <a:prstGeom prst="rect">
            <a:avLst/>
          </a:prstGeom>
        </p:spPr>
        <p:txBody>
          <a:bodyPr/>
          <a:lstStyle/>
          <a:p>
            <a:fld id="{E56032C9-BD41-EF42-A8D3-625DC48FF99A}" type="slidenum">
              <a:rPr lang="en-US" smtClean="0"/>
              <a:t>‹nr.›</a:t>
            </a:fld>
            <a:endParaRPr lang="en-US"/>
          </a:p>
        </p:txBody>
      </p:sp>
    </p:spTree>
    <p:extLst>
      <p:ext uri="{BB962C8B-B14F-4D97-AF65-F5344CB8AC3E}">
        <p14:creationId xmlns:p14="http://schemas.microsoft.com/office/powerpoint/2010/main" val="3869311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0C92B17-FDAF-194C-A18A-9BEE4AB9A845}" type="datetimeFigureOut">
              <a:rPr lang="en-US" smtClean="0"/>
              <a:t>1/21/2017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16216" y="6381328"/>
            <a:ext cx="2133600" cy="365125"/>
          </a:xfrm>
          <a:prstGeom prst="rect">
            <a:avLst/>
          </a:prstGeom>
        </p:spPr>
        <p:txBody>
          <a:bodyPr/>
          <a:lstStyle/>
          <a:p>
            <a:fld id="{E56032C9-BD41-EF42-A8D3-625DC48FF99A}" type="slidenum">
              <a:rPr lang="en-US" smtClean="0"/>
              <a:t>‹nr.›</a:t>
            </a:fld>
            <a:endParaRPr lang="en-US"/>
          </a:p>
        </p:txBody>
      </p:sp>
    </p:spTree>
    <p:extLst>
      <p:ext uri="{BB962C8B-B14F-4D97-AF65-F5344CB8AC3E}">
        <p14:creationId xmlns:p14="http://schemas.microsoft.com/office/powerpoint/2010/main" val="2422146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0C92B17-FDAF-194C-A18A-9BEE4AB9A845}" type="datetimeFigureOut">
              <a:rPr lang="en-US" smtClean="0"/>
              <a:t>1/21/2017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16216" y="6381328"/>
            <a:ext cx="2133600" cy="365125"/>
          </a:xfrm>
          <a:prstGeom prst="rect">
            <a:avLst/>
          </a:prstGeom>
        </p:spPr>
        <p:txBody>
          <a:bodyPr/>
          <a:lstStyle/>
          <a:p>
            <a:fld id="{E56032C9-BD41-EF42-A8D3-625DC48FF99A}" type="slidenum">
              <a:rPr lang="en-US" smtClean="0"/>
              <a:t>‹nr.›</a:t>
            </a:fld>
            <a:endParaRPr lang="en-US"/>
          </a:p>
        </p:txBody>
      </p:sp>
    </p:spTree>
    <p:extLst>
      <p:ext uri="{BB962C8B-B14F-4D97-AF65-F5344CB8AC3E}">
        <p14:creationId xmlns:p14="http://schemas.microsoft.com/office/powerpoint/2010/main" val="1092351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0C92B17-FDAF-194C-A18A-9BEE4AB9A845}" type="datetimeFigureOut">
              <a:rPr lang="en-US" smtClean="0"/>
              <a:t>1/21/2017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16216" y="6381328"/>
            <a:ext cx="2133600" cy="365125"/>
          </a:xfrm>
          <a:prstGeom prst="rect">
            <a:avLst/>
          </a:prstGeom>
        </p:spPr>
        <p:txBody>
          <a:bodyPr/>
          <a:lstStyle/>
          <a:p>
            <a:fld id="{E56032C9-BD41-EF42-A8D3-625DC48FF99A}" type="slidenum">
              <a:rPr lang="en-US" smtClean="0"/>
              <a:t>‹nr.›</a:t>
            </a:fld>
            <a:endParaRPr lang="en-US"/>
          </a:p>
        </p:txBody>
      </p:sp>
    </p:spTree>
    <p:extLst>
      <p:ext uri="{BB962C8B-B14F-4D97-AF65-F5344CB8AC3E}">
        <p14:creationId xmlns:p14="http://schemas.microsoft.com/office/powerpoint/2010/main" val="1764134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0C92B17-FDAF-194C-A18A-9BEE4AB9A845}" type="datetimeFigureOut">
              <a:rPr lang="en-US" smtClean="0"/>
              <a:t>1/21/2017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16216" y="6381328"/>
            <a:ext cx="2133600" cy="365125"/>
          </a:xfrm>
          <a:prstGeom prst="rect">
            <a:avLst/>
          </a:prstGeom>
        </p:spPr>
        <p:txBody>
          <a:bodyPr/>
          <a:lstStyle/>
          <a:p>
            <a:fld id="{E56032C9-BD41-EF42-A8D3-625DC48FF99A}" type="slidenum">
              <a:rPr lang="en-US" smtClean="0"/>
              <a:t>‹nr.›</a:t>
            </a:fld>
            <a:endParaRPr lang="en-US"/>
          </a:p>
        </p:txBody>
      </p:sp>
    </p:spTree>
    <p:extLst>
      <p:ext uri="{BB962C8B-B14F-4D97-AF65-F5344CB8AC3E}">
        <p14:creationId xmlns:p14="http://schemas.microsoft.com/office/powerpoint/2010/main" val="1478845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39752" y="548680"/>
            <a:ext cx="6347048" cy="1143000"/>
          </a:xfrm>
          <a:prstGeom prst="rect">
            <a:avLst/>
          </a:prstGeom>
        </p:spPr>
        <p:txBody>
          <a:bodyPr vert="horz" lIns="91440" tIns="45720" rIns="91440" bIns="45720" rtlCol="0" anchor="ctr">
            <a:normAutofit/>
          </a:body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title</a:t>
            </a:r>
            <a:r>
              <a:rPr lang="nl-NL" dirty="0" smtClean="0"/>
              <a:t> </a:t>
            </a:r>
            <a:r>
              <a:rPr lang="nl-NL" dirty="0" err="1" smtClean="0"/>
              <a:t>style</a:t>
            </a:r>
            <a:endParaRPr lang="en-US" dirty="0"/>
          </a:p>
        </p:txBody>
      </p:sp>
      <p:sp>
        <p:nvSpPr>
          <p:cNvPr id="3" name="Text Placeholder 2"/>
          <p:cNvSpPr>
            <a:spLocks noGrp="1"/>
          </p:cNvSpPr>
          <p:nvPr>
            <p:ph type="body" idx="1"/>
          </p:nvPr>
        </p:nvSpPr>
        <p:spPr>
          <a:xfrm>
            <a:off x="2339752" y="1988840"/>
            <a:ext cx="6347048" cy="4536504"/>
          </a:xfrm>
          <a:prstGeom prst="rect">
            <a:avLst/>
          </a:prstGeom>
        </p:spPr>
        <p:txBody>
          <a:bodyPr vert="horz" lIns="91440" tIns="45720" rIns="91440" bIns="45720" rtlCol="0">
            <a:normAutofit/>
          </a:body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nl-NL" dirty="0" smtClean="0"/>
          </a:p>
        </p:txBody>
      </p:sp>
    </p:spTree>
    <p:extLst>
      <p:ext uri="{BB962C8B-B14F-4D97-AF65-F5344CB8AC3E}">
        <p14:creationId xmlns:p14="http://schemas.microsoft.com/office/powerpoint/2010/main" val="56915119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457200" rtl="0" eaLnBrk="1" latinLnBrk="0" hangingPunct="1">
        <a:spcBef>
          <a:spcPct val="0"/>
        </a:spcBef>
        <a:buNone/>
        <a:defRPr sz="2000" b="1" i="0" kern="1200" spc="100">
          <a:solidFill>
            <a:srgbClr val="0778B3"/>
          </a:solidFill>
          <a:latin typeface="Calibri"/>
          <a:ea typeface="+mj-ea"/>
          <a:cs typeface="+mj-cs"/>
        </a:defRPr>
      </a:lvl1pPr>
    </p:titleStyle>
    <p:bodyStyle>
      <a:lvl1pPr marL="0" indent="0" algn="l" defTabSz="457200" rtl="0" eaLnBrk="1" latinLnBrk="0" hangingPunct="1">
        <a:spcBef>
          <a:spcPct val="20000"/>
        </a:spcBef>
        <a:buFontTx/>
        <a:buNone/>
        <a:defRPr sz="1900" kern="1200" spc="60">
          <a:solidFill>
            <a:srgbClr val="07224A"/>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D61AA-0FF6-B243-9144-9CDB82D57C1C}" type="datetimeFigureOut">
              <a:rPr lang="en-US" smtClean="0"/>
              <a:t>1/21/2017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B28B8-886A-E44F-8D4B-1140557C3252}" type="slidenum">
              <a:rPr lang="en-US" smtClean="0"/>
              <a:t>‹nr.›</a:t>
            </a:fld>
            <a:endParaRPr lang="en-US"/>
          </a:p>
        </p:txBody>
      </p:sp>
    </p:spTree>
    <p:extLst>
      <p:ext uri="{BB962C8B-B14F-4D97-AF65-F5344CB8AC3E}">
        <p14:creationId xmlns:p14="http://schemas.microsoft.com/office/powerpoint/2010/main" val="251997743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tenneke\Pictures\Loesje-poster over onderwij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196752"/>
            <a:ext cx="3384376"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711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smtClean="0"/>
              <a:t>                </a:t>
            </a:r>
            <a:endParaRPr lang="en-US" sz="24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60648"/>
            <a:ext cx="70104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668135" y="1988840"/>
            <a:ext cx="5777570" cy="453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0298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800" dirty="0" smtClean="0"/>
              <a:t>Leraar24</a:t>
            </a:r>
            <a:endParaRPr lang="nl-NL" sz="4800"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95736" y="1700808"/>
            <a:ext cx="6346825" cy="4452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9159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dirty="0" smtClean="0"/>
              <a:t>Onderwijsvakblad Didactief</a:t>
            </a:r>
            <a:endParaRPr lang="en-US" sz="3600" dirty="0"/>
          </a:p>
        </p:txBody>
      </p:sp>
      <p:pic>
        <p:nvPicPr>
          <p:cNvPr id="1026" name="Picture 2" descr="C:\Users\stenneke\Pictures\Didactief.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0" y="2204864"/>
            <a:ext cx="57531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830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67" r="-5156"/>
          <a:stretch/>
        </p:blipFill>
        <p:spPr bwMode="auto">
          <a:xfrm>
            <a:off x="2346971" y="1844824"/>
            <a:ext cx="6842952" cy="3875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224668"/>
            <a:ext cx="1363066" cy="1291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2260528" y="200660"/>
            <a:ext cx="4277173" cy="769441"/>
          </a:xfrm>
          <a:prstGeom prst="rect">
            <a:avLst/>
          </a:prstGeom>
          <a:noFill/>
        </p:spPr>
        <p:txBody>
          <a:bodyPr wrap="square" rtlCol="0">
            <a:spAutoFit/>
          </a:bodyPr>
          <a:lstStyle/>
          <a:p>
            <a:pPr algn="l"/>
            <a:r>
              <a:rPr lang="nl-NL" b="1" dirty="0" smtClean="0">
                <a:solidFill>
                  <a:srgbClr val="0070C0"/>
                </a:solidFill>
                <a:latin typeface="+mn-lt"/>
              </a:rPr>
              <a:t>Kennisrotonde.nl</a:t>
            </a:r>
          </a:p>
          <a:p>
            <a:pPr algn="l"/>
            <a:r>
              <a:rPr lang="nl-NL" sz="2000" b="1" dirty="0" smtClean="0">
                <a:solidFill>
                  <a:srgbClr val="0070C0"/>
                </a:solidFill>
                <a:latin typeface="+mn-lt"/>
              </a:rPr>
              <a:t>Online vraagloket voor het onderwijs</a:t>
            </a:r>
            <a:endParaRPr lang="nl-NL" sz="2000" b="1" dirty="0">
              <a:solidFill>
                <a:srgbClr val="0070C0"/>
              </a:solidFill>
              <a:latin typeface="+mn-lt"/>
            </a:endParaRPr>
          </a:p>
        </p:txBody>
      </p:sp>
    </p:spTree>
    <p:extLst>
      <p:ext uri="{BB962C8B-B14F-4D97-AF65-F5344CB8AC3E}">
        <p14:creationId xmlns:p14="http://schemas.microsoft.com/office/powerpoint/2010/main" val="839609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627" y="1628800"/>
            <a:ext cx="7020000" cy="391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5376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t>Evaluatie van activiteiten</a:t>
            </a:r>
            <a:endParaRPr lang="en-US" sz="3200" dirty="0"/>
          </a:p>
        </p:txBody>
      </p:sp>
      <p:sp>
        <p:nvSpPr>
          <p:cNvPr id="3" name="Tijdelijke aanduiding voor inhoud 2"/>
          <p:cNvSpPr>
            <a:spLocks noGrp="1"/>
          </p:cNvSpPr>
          <p:nvPr>
            <p:ph idx="1"/>
          </p:nvPr>
        </p:nvSpPr>
        <p:spPr/>
        <p:txBody>
          <a:bodyPr>
            <a:normAutofit/>
          </a:bodyPr>
          <a:lstStyle/>
          <a:p>
            <a:r>
              <a:rPr lang="nl-NL" sz="2000" dirty="0" smtClean="0"/>
              <a:t>Enkele conclusies</a:t>
            </a:r>
          </a:p>
          <a:p>
            <a:endParaRPr lang="nl-NL" sz="2000" dirty="0"/>
          </a:p>
          <a:p>
            <a:r>
              <a:rPr lang="nl-NL" sz="2000" dirty="0" smtClean="0"/>
              <a:t>Onderwijsprofessionals:</a:t>
            </a:r>
            <a:endParaRPr lang="en-US" sz="2000" dirty="0" smtClean="0"/>
          </a:p>
          <a:p>
            <a:pPr marL="342900" indent="-342900">
              <a:buFontTx/>
              <a:buChar char="-"/>
            </a:pPr>
            <a:r>
              <a:rPr lang="en-US" sz="2000" dirty="0" err="1" smtClean="0"/>
              <a:t>spreken</a:t>
            </a:r>
            <a:r>
              <a:rPr lang="en-US" sz="2000" dirty="0" smtClean="0"/>
              <a:t> </a:t>
            </a:r>
            <a:r>
              <a:rPr lang="en-US" sz="2000" dirty="0" err="1" smtClean="0"/>
              <a:t>een</a:t>
            </a:r>
            <a:r>
              <a:rPr lang="en-US" sz="2000" dirty="0" smtClean="0"/>
              <a:t> </a:t>
            </a:r>
            <a:r>
              <a:rPr lang="en-US" sz="2000" dirty="0" err="1" smtClean="0"/>
              <a:t>sterke</a:t>
            </a:r>
            <a:r>
              <a:rPr lang="en-US" sz="2000" dirty="0" smtClean="0"/>
              <a:t> </a:t>
            </a:r>
            <a:r>
              <a:rPr lang="en-US" sz="2000" dirty="0" err="1" smtClean="0"/>
              <a:t>voorkeur</a:t>
            </a:r>
            <a:r>
              <a:rPr lang="en-US" sz="2000" dirty="0" smtClean="0"/>
              <a:t> </a:t>
            </a:r>
            <a:r>
              <a:rPr lang="en-US" sz="2000" dirty="0" err="1" smtClean="0"/>
              <a:t>uit</a:t>
            </a:r>
            <a:r>
              <a:rPr lang="en-US" sz="2000" dirty="0" smtClean="0"/>
              <a:t> </a:t>
            </a:r>
            <a:r>
              <a:rPr lang="en-US" sz="2000" dirty="0" err="1" smtClean="0"/>
              <a:t>voor</a:t>
            </a:r>
            <a:r>
              <a:rPr lang="en-US" sz="2000" dirty="0" smtClean="0"/>
              <a:t> </a:t>
            </a:r>
            <a:r>
              <a:rPr lang="en-US" sz="2000" dirty="0" err="1" smtClean="0"/>
              <a:t>thematische</a:t>
            </a:r>
            <a:r>
              <a:rPr lang="en-US" sz="2000" dirty="0" smtClean="0"/>
              <a:t>, </a:t>
            </a:r>
            <a:r>
              <a:rPr lang="en-US" sz="2000" dirty="0" err="1" smtClean="0"/>
              <a:t>praktijkgerichte</a:t>
            </a:r>
            <a:r>
              <a:rPr lang="en-US" sz="2000" dirty="0" smtClean="0"/>
              <a:t> </a:t>
            </a:r>
            <a:r>
              <a:rPr lang="en-US" sz="2000" dirty="0" err="1" smtClean="0"/>
              <a:t>overzichtsdossiers</a:t>
            </a:r>
            <a:r>
              <a:rPr lang="en-US" sz="2000" dirty="0" smtClean="0"/>
              <a:t> met de stand van </a:t>
            </a:r>
            <a:r>
              <a:rPr lang="en-US" sz="2000" dirty="0" err="1" smtClean="0"/>
              <a:t>zaken</a:t>
            </a:r>
            <a:r>
              <a:rPr lang="en-US" sz="2000" dirty="0" smtClean="0"/>
              <a:t> op </a:t>
            </a:r>
            <a:r>
              <a:rPr lang="en-US" sz="2000" dirty="0" err="1" smtClean="0"/>
              <a:t>een</a:t>
            </a:r>
            <a:r>
              <a:rPr lang="en-US" sz="2000" dirty="0" smtClean="0"/>
              <a:t> </a:t>
            </a:r>
            <a:r>
              <a:rPr lang="en-US" sz="2000" dirty="0" err="1" smtClean="0"/>
              <a:t>rij</a:t>
            </a:r>
            <a:endParaRPr lang="en-US" sz="2000" dirty="0" smtClean="0"/>
          </a:p>
          <a:p>
            <a:pPr marL="342900" indent="-342900">
              <a:buFontTx/>
              <a:buChar char="-"/>
            </a:pPr>
            <a:r>
              <a:rPr lang="en-US" sz="2000" dirty="0" err="1" smtClean="0"/>
              <a:t>waarderen</a:t>
            </a:r>
            <a:r>
              <a:rPr lang="en-US" sz="2000" dirty="0" smtClean="0"/>
              <a:t> de mix </a:t>
            </a:r>
            <a:r>
              <a:rPr lang="en-US" sz="2000" dirty="0" err="1" smtClean="0"/>
              <a:t>aan</a:t>
            </a:r>
            <a:r>
              <a:rPr lang="en-US" sz="2000" dirty="0" smtClean="0"/>
              <a:t> NRO-</a:t>
            </a:r>
            <a:r>
              <a:rPr lang="en-US" sz="2000" dirty="0" err="1" smtClean="0"/>
              <a:t>activiteiten</a:t>
            </a:r>
            <a:r>
              <a:rPr lang="en-US" sz="2000" dirty="0" smtClean="0"/>
              <a:t> en -</a:t>
            </a:r>
            <a:r>
              <a:rPr lang="en-US" sz="2000" dirty="0" err="1" smtClean="0"/>
              <a:t>voorzieningen</a:t>
            </a:r>
            <a:endParaRPr lang="en-US" sz="2000" dirty="0" smtClean="0"/>
          </a:p>
          <a:p>
            <a:pPr marL="342900" indent="-342900">
              <a:buFontTx/>
              <a:buChar char="-"/>
            </a:pPr>
            <a:r>
              <a:rPr lang="en-GB" sz="2000" dirty="0" err="1" smtClean="0"/>
              <a:t>vinden</a:t>
            </a:r>
            <a:r>
              <a:rPr lang="en-GB" sz="2000" dirty="0" smtClean="0"/>
              <a:t> </a:t>
            </a:r>
            <a:r>
              <a:rPr lang="en-GB" sz="2000" dirty="0" err="1" smtClean="0"/>
              <a:t>ontmoeting</a:t>
            </a:r>
            <a:r>
              <a:rPr lang="en-GB" sz="2000" dirty="0" smtClean="0"/>
              <a:t> en </a:t>
            </a:r>
            <a:r>
              <a:rPr lang="en-GB" sz="2000" dirty="0" err="1" smtClean="0"/>
              <a:t>uitwisseling</a:t>
            </a:r>
            <a:r>
              <a:rPr lang="en-GB" sz="2000" dirty="0" smtClean="0"/>
              <a:t> met </a:t>
            </a:r>
            <a:r>
              <a:rPr lang="en-GB" sz="2000" dirty="0" err="1" smtClean="0"/>
              <a:t>onderzoekers</a:t>
            </a:r>
            <a:r>
              <a:rPr lang="en-GB" sz="2000" dirty="0" smtClean="0"/>
              <a:t> </a:t>
            </a:r>
            <a:r>
              <a:rPr lang="en-GB" sz="2000" dirty="0" err="1" smtClean="0"/>
              <a:t>belangrijk</a:t>
            </a:r>
            <a:r>
              <a:rPr lang="en-GB" sz="2000" dirty="0" smtClean="0"/>
              <a:t> </a:t>
            </a:r>
          </a:p>
          <a:p>
            <a:pPr marL="342900" indent="-342900">
              <a:buFontTx/>
              <a:buChar char="-"/>
            </a:pPr>
            <a:r>
              <a:rPr lang="en-GB" sz="2000" dirty="0" err="1" smtClean="0"/>
              <a:t>geven</a:t>
            </a:r>
            <a:r>
              <a:rPr lang="en-GB" sz="2000" dirty="0" smtClean="0"/>
              <a:t> de Kennisrotonde het </a:t>
            </a:r>
            <a:r>
              <a:rPr lang="en-GB" sz="2000" dirty="0" err="1" smtClean="0"/>
              <a:t>hoogste</a:t>
            </a:r>
            <a:r>
              <a:rPr lang="en-GB" sz="2000" dirty="0" smtClean="0"/>
              <a:t> </a:t>
            </a:r>
            <a:r>
              <a:rPr lang="en-GB" sz="2000" dirty="0" err="1" smtClean="0"/>
              <a:t>cijfer</a:t>
            </a:r>
            <a:r>
              <a:rPr lang="en-GB" sz="2000" dirty="0" smtClean="0"/>
              <a:t>: 8</a:t>
            </a:r>
          </a:p>
          <a:p>
            <a:endParaRPr lang="en-GB" sz="2000" dirty="0" smtClean="0"/>
          </a:p>
          <a:p>
            <a:endParaRPr lang="en-US" sz="2000" dirty="0"/>
          </a:p>
        </p:txBody>
      </p:sp>
    </p:spTree>
    <p:extLst>
      <p:ext uri="{BB962C8B-B14F-4D97-AF65-F5344CB8AC3E}">
        <p14:creationId xmlns:p14="http://schemas.microsoft.com/office/powerpoint/2010/main" val="2763616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t>Inzichten uit onderzoek</a:t>
            </a:r>
            <a:endParaRPr lang="en-US" sz="4000" dirty="0"/>
          </a:p>
        </p:txBody>
      </p:sp>
      <p:sp>
        <p:nvSpPr>
          <p:cNvPr id="3" name="Tijdelijke aanduiding voor inhoud 2"/>
          <p:cNvSpPr>
            <a:spLocks noGrp="1"/>
          </p:cNvSpPr>
          <p:nvPr>
            <p:ph idx="1"/>
          </p:nvPr>
        </p:nvSpPr>
        <p:spPr/>
        <p:txBody>
          <a:bodyPr/>
          <a:lstStyle/>
          <a:p>
            <a:pPr marL="342900" indent="-342900">
              <a:buFontTx/>
              <a:buChar char="-"/>
            </a:pPr>
            <a:r>
              <a:rPr lang="nl-NL" sz="2000" dirty="0" err="1"/>
              <a:t>Crucial</a:t>
            </a:r>
            <a:r>
              <a:rPr lang="nl-NL" sz="2000" dirty="0"/>
              <a:t> </a:t>
            </a:r>
            <a:r>
              <a:rPr lang="nl-NL" sz="2000" dirty="0" err="1"/>
              <a:t>role</a:t>
            </a:r>
            <a:r>
              <a:rPr lang="nl-NL" sz="2000" dirty="0"/>
              <a:t> of school leaders </a:t>
            </a:r>
            <a:r>
              <a:rPr lang="nl-NL" sz="2000" dirty="0" err="1"/>
              <a:t>and</a:t>
            </a:r>
            <a:r>
              <a:rPr lang="nl-NL" sz="2000" dirty="0"/>
              <a:t> school boards </a:t>
            </a:r>
          </a:p>
          <a:p>
            <a:pPr marL="342900" indent="-342900">
              <a:buFontTx/>
              <a:buChar char="-"/>
            </a:pPr>
            <a:r>
              <a:rPr lang="nl-NL" sz="2000" dirty="0"/>
              <a:t>Time </a:t>
            </a:r>
            <a:r>
              <a:rPr lang="nl-NL" sz="2000" dirty="0" err="1"/>
              <a:t>and</a:t>
            </a:r>
            <a:r>
              <a:rPr lang="nl-NL" sz="2000" dirty="0"/>
              <a:t> resources </a:t>
            </a:r>
            <a:r>
              <a:rPr lang="nl-NL" sz="2000" dirty="0" err="1"/>
              <a:t>to</a:t>
            </a:r>
            <a:r>
              <a:rPr lang="nl-NL" sz="2000" dirty="0"/>
              <a:t> </a:t>
            </a:r>
            <a:r>
              <a:rPr lang="nl-NL" sz="2000" dirty="0" err="1"/>
              <a:t>conduct</a:t>
            </a:r>
            <a:r>
              <a:rPr lang="nl-NL" sz="2000" dirty="0"/>
              <a:t> research </a:t>
            </a:r>
            <a:r>
              <a:rPr lang="nl-NL" sz="2000" dirty="0" err="1"/>
              <a:t>and</a:t>
            </a:r>
            <a:r>
              <a:rPr lang="nl-NL" sz="2000" dirty="0"/>
              <a:t> </a:t>
            </a:r>
            <a:r>
              <a:rPr lang="nl-NL" sz="2000" dirty="0" err="1"/>
              <a:t>discuss</a:t>
            </a:r>
            <a:r>
              <a:rPr lang="nl-NL" sz="2000" dirty="0"/>
              <a:t> </a:t>
            </a:r>
            <a:r>
              <a:rPr lang="nl-NL" sz="2000" dirty="0" err="1"/>
              <a:t>outcomes</a:t>
            </a:r>
            <a:endParaRPr lang="nl-NL" sz="2000" dirty="0"/>
          </a:p>
          <a:p>
            <a:pPr marL="342900" indent="-342900">
              <a:buFontTx/>
              <a:buChar char="-"/>
            </a:pPr>
            <a:r>
              <a:rPr lang="nl-NL" sz="2000" dirty="0" err="1"/>
              <a:t>Crucial</a:t>
            </a:r>
            <a:r>
              <a:rPr lang="nl-NL" sz="2000" dirty="0"/>
              <a:t> </a:t>
            </a:r>
            <a:r>
              <a:rPr lang="nl-NL" sz="2000" dirty="0" err="1"/>
              <a:t>role</a:t>
            </a:r>
            <a:r>
              <a:rPr lang="nl-NL" sz="2000" dirty="0"/>
              <a:t> of </a:t>
            </a:r>
            <a:r>
              <a:rPr lang="nl-NL" sz="2000" dirty="0" err="1"/>
              <a:t>intermediary</a:t>
            </a:r>
            <a:r>
              <a:rPr lang="nl-NL" sz="2000" dirty="0"/>
              <a:t> </a:t>
            </a:r>
            <a:r>
              <a:rPr lang="nl-NL" sz="2000" dirty="0" err="1"/>
              <a:t>parties</a:t>
            </a:r>
            <a:r>
              <a:rPr lang="nl-NL" sz="2000" dirty="0"/>
              <a:t> like teacher </a:t>
            </a:r>
            <a:r>
              <a:rPr lang="nl-NL" sz="2000" dirty="0" err="1"/>
              <a:t>educators</a:t>
            </a:r>
            <a:r>
              <a:rPr lang="nl-NL" sz="2000" dirty="0"/>
              <a:t>, school consultants/</a:t>
            </a:r>
            <a:r>
              <a:rPr lang="nl-NL" sz="2000" dirty="0" err="1"/>
              <a:t>advisors</a:t>
            </a:r>
            <a:r>
              <a:rPr lang="nl-NL" sz="2000" dirty="0"/>
              <a:t> </a:t>
            </a:r>
            <a:r>
              <a:rPr lang="nl-NL" sz="2000" dirty="0" err="1"/>
              <a:t>and</a:t>
            </a:r>
            <a:r>
              <a:rPr lang="nl-NL" sz="2000" dirty="0"/>
              <a:t> editors</a:t>
            </a:r>
          </a:p>
          <a:p>
            <a:pPr marL="342900" indent="-342900">
              <a:buFontTx/>
              <a:buChar char="-"/>
            </a:pPr>
            <a:r>
              <a:rPr lang="nl-NL" sz="2000" dirty="0" err="1"/>
              <a:t>Cocreation</a:t>
            </a:r>
            <a:r>
              <a:rPr lang="nl-NL" sz="2000" dirty="0"/>
              <a:t> </a:t>
            </a:r>
            <a:r>
              <a:rPr lang="nl-NL" sz="2000" dirty="0" err="1"/>
              <a:t>and</a:t>
            </a:r>
            <a:r>
              <a:rPr lang="nl-NL" sz="2000" dirty="0"/>
              <a:t> </a:t>
            </a:r>
            <a:r>
              <a:rPr lang="nl-NL" sz="2000" dirty="0" err="1"/>
              <a:t>Boundary</a:t>
            </a:r>
            <a:r>
              <a:rPr lang="nl-NL" sz="2000" dirty="0"/>
              <a:t> crossing </a:t>
            </a:r>
          </a:p>
          <a:p>
            <a:pPr marL="342900" indent="-342900">
              <a:buFontTx/>
              <a:buChar char="-"/>
            </a:pPr>
            <a:r>
              <a:rPr lang="nl-NL" sz="2000" dirty="0"/>
              <a:t>Shared </a:t>
            </a:r>
            <a:r>
              <a:rPr lang="nl-NL" sz="2000" dirty="0" err="1"/>
              <a:t>vision</a:t>
            </a:r>
            <a:r>
              <a:rPr lang="nl-NL" sz="2000" dirty="0"/>
              <a:t> on </a:t>
            </a:r>
            <a:r>
              <a:rPr lang="nl-NL" sz="2000" dirty="0" err="1"/>
              <a:t>what</a:t>
            </a:r>
            <a:r>
              <a:rPr lang="nl-NL" sz="2000" dirty="0"/>
              <a:t> </a:t>
            </a:r>
            <a:r>
              <a:rPr lang="nl-NL" sz="2000" dirty="0" err="1"/>
              <a:t>the</a:t>
            </a:r>
            <a:r>
              <a:rPr lang="nl-NL" sz="2000" dirty="0"/>
              <a:t> school </a:t>
            </a:r>
            <a:r>
              <a:rPr lang="nl-NL" sz="2000" dirty="0" err="1"/>
              <a:t>needs</a:t>
            </a:r>
            <a:r>
              <a:rPr lang="nl-NL" sz="2000" dirty="0"/>
              <a:t> </a:t>
            </a:r>
            <a:r>
              <a:rPr lang="nl-NL" sz="2000" dirty="0" err="1"/>
              <a:t>and</a:t>
            </a:r>
            <a:r>
              <a:rPr lang="nl-NL" sz="2000" dirty="0"/>
              <a:t> </a:t>
            </a:r>
            <a:r>
              <a:rPr lang="nl-NL" sz="2000" dirty="0" err="1"/>
              <a:t>together</a:t>
            </a:r>
            <a:r>
              <a:rPr lang="nl-NL" sz="2000" dirty="0"/>
              <a:t> </a:t>
            </a:r>
            <a:r>
              <a:rPr lang="nl-NL" sz="2000" dirty="0" err="1"/>
              <a:t>work</a:t>
            </a:r>
            <a:r>
              <a:rPr lang="nl-NL" sz="2000" dirty="0"/>
              <a:t> on </a:t>
            </a:r>
            <a:r>
              <a:rPr lang="nl-NL" sz="2000" dirty="0" err="1"/>
              <a:t>that</a:t>
            </a:r>
            <a:endParaRPr lang="nl-NL" sz="2000" dirty="0"/>
          </a:p>
          <a:p>
            <a:pPr marL="342900" indent="-342900">
              <a:buFontTx/>
              <a:buChar char="-"/>
            </a:pPr>
            <a:r>
              <a:rPr lang="nl-NL" sz="2000" dirty="0" err="1"/>
              <a:t>Educational</a:t>
            </a:r>
            <a:r>
              <a:rPr lang="nl-NL" sz="2000" dirty="0"/>
              <a:t> professionals as </a:t>
            </a:r>
            <a:r>
              <a:rPr lang="nl-NL" sz="2000" dirty="0" err="1"/>
              <a:t>reflective</a:t>
            </a:r>
            <a:r>
              <a:rPr lang="nl-NL" sz="2000" dirty="0"/>
              <a:t> </a:t>
            </a:r>
            <a:r>
              <a:rPr lang="nl-NL" sz="2000" dirty="0" err="1"/>
              <a:t>practicioners</a:t>
            </a:r>
            <a:r>
              <a:rPr lang="nl-NL" sz="2000" dirty="0"/>
              <a:t>, change </a:t>
            </a:r>
            <a:r>
              <a:rPr lang="nl-NL" sz="2000" dirty="0" err="1"/>
              <a:t>agents</a:t>
            </a:r>
            <a:r>
              <a:rPr lang="nl-NL" sz="2000" dirty="0"/>
              <a:t> </a:t>
            </a:r>
            <a:r>
              <a:rPr lang="nl-NL" sz="2000" dirty="0" err="1"/>
              <a:t>and</a:t>
            </a:r>
            <a:r>
              <a:rPr lang="nl-NL" sz="2000" dirty="0"/>
              <a:t> </a:t>
            </a:r>
            <a:r>
              <a:rPr lang="nl-NL" sz="2000" dirty="0" err="1"/>
              <a:t>early</a:t>
            </a:r>
            <a:r>
              <a:rPr lang="nl-NL" sz="2000" dirty="0"/>
              <a:t> adopters</a:t>
            </a:r>
          </a:p>
          <a:p>
            <a:pPr marL="342900" indent="-342900">
              <a:buFontTx/>
              <a:buChar char="-"/>
            </a:pPr>
            <a:r>
              <a:rPr lang="nl-NL" sz="2000" dirty="0"/>
              <a:t>Research </a:t>
            </a:r>
            <a:r>
              <a:rPr lang="nl-NL" sz="2000" dirty="0" err="1"/>
              <a:t>should</a:t>
            </a:r>
            <a:r>
              <a:rPr lang="nl-NL" sz="2000" dirty="0"/>
              <a:t> </a:t>
            </a:r>
            <a:r>
              <a:rPr lang="nl-NL" sz="2000" dirty="0" err="1"/>
              <a:t>be</a:t>
            </a:r>
            <a:r>
              <a:rPr lang="nl-NL" sz="2000" dirty="0"/>
              <a:t> relevant </a:t>
            </a:r>
            <a:r>
              <a:rPr lang="nl-NL" sz="2000" dirty="0" err="1"/>
              <a:t>for</a:t>
            </a:r>
            <a:r>
              <a:rPr lang="nl-NL" sz="2000" dirty="0"/>
              <a:t> </a:t>
            </a:r>
            <a:r>
              <a:rPr lang="nl-NL" sz="2000" dirty="0" err="1"/>
              <a:t>daily</a:t>
            </a:r>
            <a:r>
              <a:rPr lang="nl-NL" sz="2000" dirty="0"/>
              <a:t> </a:t>
            </a:r>
            <a:r>
              <a:rPr lang="nl-NL" sz="2000" dirty="0" err="1"/>
              <a:t>practice</a:t>
            </a:r>
            <a:r>
              <a:rPr lang="nl-NL" sz="2000" dirty="0"/>
              <a:t> </a:t>
            </a:r>
            <a:r>
              <a:rPr lang="nl-NL" sz="2000" dirty="0" err="1"/>
              <a:t>and</a:t>
            </a:r>
            <a:r>
              <a:rPr lang="nl-NL" sz="2000" dirty="0"/>
              <a:t> </a:t>
            </a:r>
            <a:r>
              <a:rPr lang="nl-NL" sz="2000" dirty="0" err="1"/>
              <a:t>actual</a:t>
            </a:r>
            <a:r>
              <a:rPr lang="nl-NL" sz="2000" dirty="0"/>
              <a:t> </a:t>
            </a:r>
            <a:r>
              <a:rPr lang="nl-NL" sz="2000" dirty="0" err="1"/>
              <a:t>questions</a:t>
            </a:r>
            <a:r>
              <a:rPr lang="nl-NL" sz="2000" dirty="0"/>
              <a:t> </a:t>
            </a:r>
            <a:r>
              <a:rPr lang="nl-NL" sz="2000" dirty="0" err="1"/>
              <a:t>and</a:t>
            </a:r>
            <a:r>
              <a:rPr lang="nl-NL" sz="2000" dirty="0"/>
              <a:t> </a:t>
            </a:r>
            <a:r>
              <a:rPr lang="nl-NL" sz="2000" dirty="0" err="1"/>
              <a:t>should</a:t>
            </a:r>
            <a:r>
              <a:rPr lang="nl-NL" sz="2000" dirty="0"/>
              <a:t> </a:t>
            </a:r>
            <a:r>
              <a:rPr lang="nl-NL" sz="2000" dirty="0" err="1"/>
              <a:t>be</a:t>
            </a:r>
            <a:r>
              <a:rPr lang="nl-NL" sz="2000" dirty="0"/>
              <a:t> </a:t>
            </a:r>
            <a:r>
              <a:rPr lang="nl-NL" sz="2000" dirty="0" err="1"/>
              <a:t>accessible</a:t>
            </a:r>
            <a:r>
              <a:rPr lang="nl-NL" sz="2000" dirty="0"/>
              <a:t> </a:t>
            </a:r>
          </a:p>
          <a:p>
            <a:endParaRPr lang="en-US" dirty="0"/>
          </a:p>
        </p:txBody>
      </p:sp>
    </p:spTree>
    <p:extLst>
      <p:ext uri="{BB962C8B-B14F-4D97-AF65-F5344CB8AC3E}">
        <p14:creationId xmlns:p14="http://schemas.microsoft.com/office/powerpoint/2010/main" val="4291656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t>‘Hier heb ik wat aan!’ </a:t>
            </a:r>
            <a:endParaRPr lang="en-US" sz="3200" dirty="0"/>
          </a:p>
        </p:txBody>
      </p:sp>
      <p:sp>
        <p:nvSpPr>
          <p:cNvPr id="3" name="Tijdelijke aanduiding voor inhoud 2"/>
          <p:cNvSpPr>
            <a:spLocks noGrp="1"/>
          </p:cNvSpPr>
          <p:nvPr>
            <p:ph idx="1"/>
          </p:nvPr>
        </p:nvSpPr>
        <p:spPr>
          <a:xfrm>
            <a:off x="2339752" y="1916832"/>
            <a:ext cx="6347048" cy="4536504"/>
          </a:xfrm>
        </p:spPr>
        <p:txBody>
          <a:bodyPr>
            <a:normAutofit fontScale="92500" lnSpcReduction="20000"/>
          </a:bodyPr>
          <a:lstStyle/>
          <a:p>
            <a:r>
              <a:rPr lang="en-US" dirty="0"/>
              <a:t> </a:t>
            </a:r>
          </a:p>
          <a:p>
            <a:r>
              <a:rPr lang="nl-NL" sz="2400" dirty="0" smtClean="0"/>
              <a:t>“</a:t>
            </a:r>
            <a:r>
              <a:rPr lang="nl-NL" sz="2400" dirty="0"/>
              <a:t>We willen graag </a:t>
            </a:r>
            <a:r>
              <a:rPr lang="nl-NL" sz="2400" dirty="0" err="1"/>
              <a:t>evidence</a:t>
            </a:r>
            <a:r>
              <a:rPr lang="nl-NL" sz="2400" dirty="0"/>
              <a:t> </a:t>
            </a:r>
            <a:r>
              <a:rPr lang="nl-NL" sz="2400" dirty="0" err="1"/>
              <a:t>based</a:t>
            </a:r>
            <a:r>
              <a:rPr lang="nl-NL" sz="2400" dirty="0"/>
              <a:t> werken. We kunnen zelf wel denken dat we een goede aanpak hebben. Maar als je niet weet wat werkt en waarom, kun je die aanpak niet goed inzetten. </a:t>
            </a:r>
            <a:endParaRPr lang="nl-NL" sz="2400" dirty="0" smtClean="0"/>
          </a:p>
          <a:p>
            <a:endParaRPr lang="nl-NL" sz="2400" dirty="0"/>
          </a:p>
          <a:p>
            <a:r>
              <a:rPr lang="nl-NL" sz="2400" dirty="0" smtClean="0"/>
              <a:t>We </a:t>
            </a:r>
            <a:r>
              <a:rPr lang="nl-NL" sz="2400" dirty="0"/>
              <a:t>hebben zelf geen tijd om onderzoek te doen naar wat er bekend is in de wetenschap. Dus daarom is het prettig dat de Kennisrotonde de informatie voor ons bij elkaar heeft gezet</a:t>
            </a:r>
            <a:r>
              <a:rPr lang="nl-NL" sz="2400" dirty="0" smtClean="0"/>
              <a:t>.”</a:t>
            </a:r>
            <a:r>
              <a:rPr lang="nl-NL" sz="2400" dirty="0"/>
              <a:t/>
            </a:r>
            <a:br>
              <a:rPr lang="nl-NL" sz="2400" dirty="0"/>
            </a:br>
            <a:endParaRPr lang="nl-NL" sz="2400" dirty="0" smtClean="0"/>
          </a:p>
          <a:p>
            <a:endParaRPr lang="nl-NL" sz="2400" dirty="0"/>
          </a:p>
          <a:p>
            <a:r>
              <a:rPr lang="nl-NL" sz="1700" dirty="0" smtClean="0"/>
              <a:t>Ester </a:t>
            </a:r>
            <a:r>
              <a:rPr lang="nl-NL" sz="1700" dirty="0" err="1"/>
              <a:t>Cuijpers</a:t>
            </a:r>
            <a:r>
              <a:rPr lang="nl-NL" sz="1700" dirty="0"/>
              <a:t>, </a:t>
            </a:r>
            <a:r>
              <a:rPr lang="nl-NL" sz="1700" dirty="0" err="1" smtClean="0"/>
              <a:t>Wellantcollege</a:t>
            </a:r>
            <a:r>
              <a:rPr lang="nl-NL" sz="1700" dirty="0" smtClean="0"/>
              <a:t> voor </a:t>
            </a:r>
            <a:r>
              <a:rPr lang="nl-NL" sz="1700" dirty="0"/>
              <a:t>vmbo-groen en </a:t>
            </a:r>
            <a:r>
              <a:rPr lang="nl-NL" sz="1700" dirty="0" smtClean="0"/>
              <a:t>mbo</a:t>
            </a:r>
            <a:endParaRPr lang="en-US" sz="1700" dirty="0"/>
          </a:p>
          <a:p>
            <a:endParaRPr lang="en-US" sz="2400" dirty="0"/>
          </a:p>
          <a:p>
            <a:r>
              <a:rPr lang="nl-NL" dirty="0"/>
              <a:t> </a:t>
            </a:r>
            <a:endParaRPr lang="en-US" dirty="0"/>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764704"/>
            <a:ext cx="147637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4677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Bruggen-bouwen-1-lbl.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15" r="-294"/>
          <a:stretch/>
        </p:blipFill>
        <p:spPr>
          <a:xfrm>
            <a:off x="2032000" y="0"/>
            <a:ext cx="7112000" cy="6858000"/>
          </a:xfrm>
        </p:spPr>
      </p:pic>
      <p:sp>
        <p:nvSpPr>
          <p:cNvPr id="7" name="Title 1"/>
          <p:cNvSpPr txBox="1">
            <a:spLocks/>
          </p:cNvSpPr>
          <p:nvPr/>
        </p:nvSpPr>
        <p:spPr>
          <a:xfrm>
            <a:off x="6084168" y="980728"/>
            <a:ext cx="1152128" cy="57606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1" i="0" kern="1200" spc="100">
                <a:solidFill>
                  <a:srgbClr val="0778B3"/>
                </a:solidFill>
                <a:latin typeface="Calibri"/>
                <a:ea typeface="+mj-ea"/>
                <a:cs typeface="+mj-cs"/>
              </a:defRPr>
            </a:lvl1pPr>
          </a:lstStyle>
          <a:p>
            <a:r>
              <a:rPr lang="nl-NL" dirty="0"/>
              <a:t>Beleid</a:t>
            </a:r>
          </a:p>
        </p:txBody>
      </p:sp>
      <p:sp>
        <p:nvSpPr>
          <p:cNvPr id="9" name="Title 1"/>
          <p:cNvSpPr txBox="1">
            <a:spLocks/>
          </p:cNvSpPr>
          <p:nvPr/>
        </p:nvSpPr>
        <p:spPr>
          <a:xfrm>
            <a:off x="2267744" y="1844824"/>
            <a:ext cx="1584176" cy="57606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1" i="0" kern="1200" spc="100">
                <a:solidFill>
                  <a:srgbClr val="0778B3"/>
                </a:solidFill>
                <a:latin typeface="Calibri"/>
                <a:ea typeface="+mj-ea"/>
                <a:cs typeface="+mj-cs"/>
              </a:defRPr>
            </a:lvl1pPr>
          </a:lstStyle>
          <a:p>
            <a:r>
              <a:rPr lang="nl-NL" dirty="0"/>
              <a:t>Onderzoek</a:t>
            </a:r>
          </a:p>
        </p:txBody>
      </p:sp>
      <p:sp>
        <p:nvSpPr>
          <p:cNvPr id="10" name="Title 1"/>
          <p:cNvSpPr txBox="1">
            <a:spLocks/>
          </p:cNvSpPr>
          <p:nvPr/>
        </p:nvSpPr>
        <p:spPr>
          <a:xfrm>
            <a:off x="7596336" y="2708920"/>
            <a:ext cx="1584176" cy="79208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1" i="0" kern="1200" spc="100">
                <a:solidFill>
                  <a:srgbClr val="0778B3"/>
                </a:solidFill>
                <a:latin typeface="Calibri"/>
                <a:ea typeface="+mj-ea"/>
                <a:cs typeface="+mj-cs"/>
              </a:defRPr>
            </a:lvl1pPr>
          </a:lstStyle>
          <a:p>
            <a:r>
              <a:rPr lang="nl-NL" dirty="0"/>
              <a:t>Onderwijs</a:t>
            </a:r>
          </a:p>
        </p:txBody>
      </p:sp>
    </p:spTree>
    <p:extLst>
      <p:ext uri="{BB962C8B-B14F-4D97-AF65-F5344CB8AC3E}">
        <p14:creationId xmlns:p14="http://schemas.microsoft.com/office/powerpoint/2010/main" val="3449939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Bruggen-bouwen-2-lbl.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77"/>
          <a:stretch/>
        </p:blipFill>
        <p:spPr>
          <a:xfrm>
            <a:off x="2032000" y="0"/>
            <a:ext cx="7112000" cy="6858000"/>
          </a:xfrm>
        </p:spPr>
      </p:pic>
    </p:spTree>
    <p:extLst>
      <p:ext uri="{BB962C8B-B14F-4D97-AF65-F5344CB8AC3E}">
        <p14:creationId xmlns:p14="http://schemas.microsoft.com/office/powerpoint/2010/main" val="1555899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Bruggen-bouwen-3-lbl.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77"/>
          <a:stretch/>
        </p:blipFill>
        <p:spPr>
          <a:xfrm>
            <a:off x="2032000" y="0"/>
            <a:ext cx="7112000" cy="6858000"/>
          </a:xfrm>
        </p:spPr>
      </p:pic>
    </p:spTree>
    <p:extLst>
      <p:ext uri="{BB962C8B-B14F-4D97-AF65-F5344CB8AC3E}">
        <p14:creationId xmlns:p14="http://schemas.microsoft.com/office/powerpoint/2010/main" val="1030743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nl-NL" sz="3600" dirty="0" smtClean="0"/>
              <a:t>NRO activiteiten voor onderwijsprofessionals</a:t>
            </a:r>
            <a:endParaRPr lang="en-US" sz="3600" dirty="0"/>
          </a:p>
        </p:txBody>
      </p:sp>
      <p:sp>
        <p:nvSpPr>
          <p:cNvPr id="3" name="Tijdelijke aanduiding voor inhoud 2"/>
          <p:cNvSpPr>
            <a:spLocks noGrp="1"/>
          </p:cNvSpPr>
          <p:nvPr>
            <p:ph idx="1"/>
          </p:nvPr>
        </p:nvSpPr>
        <p:spPr/>
        <p:txBody>
          <a:bodyPr>
            <a:normAutofit fontScale="92500" lnSpcReduction="10000"/>
          </a:bodyPr>
          <a:lstStyle/>
          <a:p>
            <a:r>
              <a:rPr lang="nl-NL" sz="2400" dirty="0" smtClean="0"/>
              <a:t>Praktijkgericht onderzoek door consortia van onderzoekers en onderwijsprofessionals </a:t>
            </a:r>
          </a:p>
          <a:p>
            <a:endParaRPr lang="nl-NL" sz="2400" dirty="0"/>
          </a:p>
          <a:p>
            <a:r>
              <a:rPr lang="nl-NL" sz="2400" dirty="0" smtClean="0"/>
              <a:t>Werkplaatsen onderwijsonderzoek</a:t>
            </a:r>
          </a:p>
          <a:p>
            <a:endParaRPr lang="nl-NL" sz="2400" dirty="0" smtClean="0"/>
          </a:p>
          <a:p>
            <a:r>
              <a:rPr lang="nl-NL" sz="2400" dirty="0" smtClean="0"/>
              <a:t>Onderzoek in toegankelijke vorm beschikbaar en goed vindbaar:</a:t>
            </a:r>
          </a:p>
          <a:p>
            <a:pPr marL="342900" indent="-342900">
              <a:buFont typeface="Arial" panose="020B0604020202020204" pitchFamily="34" charset="0"/>
              <a:buChar char="•"/>
            </a:pPr>
            <a:r>
              <a:rPr lang="nl-NL" sz="2400" dirty="0" smtClean="0"/>
              <a:t>Kennisportal</a:t>
            </a:r>
            <a:endParaRPr lang="nl-NL" sz="2400" dirty="0"/>
          </a:p>
          <a:p>
            <a:pPr marL="342900" indent="-342900">
              <a:buFont typeface="Arial" panose="020B0604020202020204" pitchFamily="34" charset="0"/>
              <a:buChar char="•"/>
            </a:pPr>
            <a:r>
              <a:rPr lang="nl-NL" sz="2400" dirty="0" smtClean="0"/>
              <a:t>Leraar24</a:t>
            </a:r>
            <a:endParaRPr lang="nl-NL" sz="2400" dirty="0"/>
          </a:p>
          <a:p>
            <a:pPr marL="342900" indent="-342900">
              <a:buFont typeface="Arial" panose="020B0604020202020204" pitchFamily="34" charset="0"/>
              <a:buChar char="•"/>
            </a:pPr>
            <a:r>
              <a:rPr lang="nl-NL" sz="2400" dirty="0" smtClean="0"/>
              <a:t>Vakblad Didactief</a:t>
            </a:r>
          </a:p>
          <a:p>
            <a:pPr marL="342900" indent="-342900">
              <a:buFont typeface="Arial" panose="020B0604020202020204" pitchFamily="34" charset="0"/>
              <a:buChar char="•"/>
            </a:pPr>
            <a:r>
              <a:rPr lang="nl-NL" sz="2400" dirty="0" smtClean="0"/>
              <a:t>Congressen over onderzoeksresultaten</a:t>
            </a:r>
          </a:p>
          <a:p>
            <a:pPr marL="342900" indent="-342900">
              <a:buFont typeface="Arial" panose="020B0604020202020204" pitchFamily="34" charset="0"/>
              <a:buChar char="•"/>
            </a:pPr>
            <a:r>
              <a:rPr lang="nl-NL" sz="2400" dirty="0"/>
              <a:t>Kennisrotonde</a:t>
            </a:r>
          </a:p>
          <a:p>
            <a:endParaRPr lang="nl-NL" sz="2400" dirty="0" smtClean="0"/>
          </a:p>
        </p:txBody>
      </p:sp>
    </p:spTree>
    <p:extLst>
      <p:ext uri="{BB962C8B-B14F-4D97-AF65-F5344CB8AC3E}">
        <p14:creationId xmlns:p14="http://schemas.microsoft.com/office/powerpoint/2010/main" val="3999231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39752" y="548680"/>
            <a:ext cx="6347048" cy="1872208"/>
          </a:xfrm>
        </p:spPr>
        <p:txBody>
          <a:bodyPr>
            <a:normAutofit fontScale="90000"/>
          </a:bodyPr>
          <a:lstStyle/>
          <a:p>
            <a:r>
              <a:rPr lang="nl-NL" dirty="0" smtClean="0"/>
              <a:t>- Onderzoek door consortia van scholen en onderzoekers over vraag uit de onderwijspraktijk</a:t>
            </a:r>
            <a:br>
              <a:rPr lang="nl-NL" dirty="0" smtClean="0"/>
            </a:br>
            <a:r>
              <a:rPr lang="nl-NL" dirty="0" smtClean="0"/>
              <a:t/>
            </a:r>
            <a:br>
              <a:rPr lang="nl-NL" dirty="0" smtClean="0"/>
            </a:br>
            <a:r>
              <a:rPr lang="nl-NL" dirty="0" smtClean="0"/>
              <a:t>- Scholen en onderzoekers werken samen in alle fases van het onderzoek</a:t>
            </a:r>
            <a:br>
              <a:rPr lang="nl-NL" dirty="0" smtClean="0"/>
            </a:br>
            <a:r>
              <a:rPr lang="nl-NL" dirty="0" smtClean="0"/>
              <a:t/>
            </a:r>
            <a:br>
              <a:rPr lang="nl-NL" dirty="0" smtClean="0"/>
            </a:br>
            <a:r>
              <a:rPr lang="nl-NL" dirty="0" smtClean="0"/>
              <a:t>- Werkplaatsen onderwijsonderzoek waar universiteiten, hogescholen en onderwijsinstellingen samen werken aan vragen uit de onderwijspraktijk</a:t>
            </a:r>
            <a:endParaRPr lang="en-US"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9752" y="2996952"/>
            <a:ext cx="6346825" cy="3613521"/>
          </a:xfrm>
          <a:prstGeom prst="rect">
            <a:avLst/>
          </a:prstGeom>
        </p:spPr>
      </p:pic>
    </p:spTree>
    <p:extLst>
      <p:ext uri="{BB962C8B-B14F-4D97-AF65-F5344CB8AC3E}">
        <p14:creationId xmlns:p14="http://schemas.microsoft.com/office/powerpoint/2010/main" val="3809010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268760"/>
            <a:ext cx="6346825" cy="3886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6016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980728"/>
            <a:ext cx="5718869" cy="50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5201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9872" y="1628800"/>
            <a:ext cx="3259302" cy="399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E:\Davi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96799"/>
            <a:ext cx="6840760" cy="6112521"/>
          </a:xfrm>
          <a:prstGeom prst="rect">
            <a:avLst/>
          </a:prstGeom>
        </p:spPr>
        <p:style>
          <a:lnRef idx="1">
            <a:schemeClr val="accent6"/>
          </a:lnRef>
          <a:fillRef idx="3">
            <a:schemeClr val="accent6"/>
          </a:fillRef>
          <a:effectRef idx="2">
            <a:schemeClr val="accent6"/>
          </a:effectRef>
          <a:fontRef idx="minor">
            <a:schemeClr val="lt1"/>
          </a:fontRef>
        </p:style>
      </p:pic>
    </p:spTree>
    <p:extLst>
      <p:ext uri="{BB962C8B-B14F-4D97-AF65-F5344CB8AC3E}">
        <p14:creationId xmlns:p14="http://schemas.microsoft.com/office/powerpoint/2010/main" val="1617119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NRO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1395</TotalTime>
  <Words>724</Words>
  <Application>Microsoft Office PowerPoint</Application>
  <PresentationFormat>Diavoorstelling (4:3)</PresentationFormat>
  <Paragraphs>92</Paragraphs>
  <Slides>17</Slides>
  <Notes>11</Notes>
  <HiddenSlides>0</HiddenSlides>
  <MMClips>0</MMClips>
  <ScaleCrop>false</ScaleCrop>
  <HeadingPairs>
    <vt:vector size="4" baseType="variant">
      <vt:variant>
        <vt:lpstr>Thema</vt:lpstr>
      </vt:variant>
      <vt:variant>
        <vt:i4>2</vt:i4>
      </vt:variant>
      <vt:variant>
        <vt:lpstr>Diatitels</vt:lpstr>
      </vt:variant>
      <vt:variant>
        <vt:i4>17</vt:i4>
      </vt:variant>
    </vt:vector>
  </HeadingPairs>
  <TitlesOfParts>
    <vt:vector size="19" baseType="lpstr">
      <vt:lpstr>Template NRO 2</vt:lpstr>
      <vt:lpstr>Custom Design</vt:lpstr>
      <vt:lpstr>PowerPoint-presentatie</vt:lpstr>
      <vt:lpstr>PowerPoint-presentatie</vt:lpstr>
      <vt:lpstr>PowerPoint-presentatie</vt:lpstr>
      <vt:lpstr>PowerPoint-presentatie</vt:lpstr>
      <vt:lpstr>NRO activiteiten voor onderwijsprofessionals</vt:lpstr>
      <vt:lpstr>- Onderzoek door consortia van scholen en onderzoekers over vraag uit de onderwijspraktijk  - Scholen en onderzoekers werken samen in alle fases van het onderzoek  - Werkplaatsen onderwijsonderzoek waar universiteiten, hogescholen en onderwijsinstellingen samen werken aan vragen uit de onderwijspraktijk</vt:lpstr>
      <vt:lpstr>PowerPoint-presentatie</vt:lpstr>
      <vt:lpstr>PowerPoint-presentatie</vt:lpstr>
      <vt:lpstr>PowerPoint-presentatie</vt:lpstr>
      <vt:lpstr>                </vt:lpstr>
      <vt:lpstr>Leraar24</vt:lpstr>
      <vt:lpstr>Onderwijsvakblad Didactief</vt:lpstr>
      <vt:lpstr>PowerPoint-presentatie</vt:lpstr>
      <vt:lpstr>PowerPoint-presentatie</vt:lpstr>
      <vt:lpstr>Evaluatie van activiteiten</vt:lpstr>
      <vt:lpstr>Inzichten uit onderzoek</vt:lpstr>
      <vt:lpstr>‘Hier heb ik wat aan!’ </vt:lpstr>
    </vt:vector>
  </TitlesOfParts>
  <Company>Crisja Ran Grafisch Ontwerp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Crisja Ran</dc:creator>
  <cp:lastModifiedBy>Stenneke, M. (Marion)</cp:lastModifiedBy>
  <cp:revision>114</cp:revision>
  <cp:lastPrinted>2016-03-24T11:36:05Z</cp:lastPrinted>
  <dcterms:created xsi:type="dcterms:W3CDTF">2007-10-12T12:32:48Z</dcterms:created>
  <dcterms:modified xsi:type="dcterms:W3CDTF">2017-01-21T08:45:41Z</dcterms:modified>
</cp:coreProperties>
</file>