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1" r:id="rId3"/>
    <p:sldId id="279" r:id="rId4"/>
    <p:sldId id="283" r:id="rId5"/>
    <p:sldId id="284" r:id="rId6"/>
    <p:sldId id="350" r:id="rId7"/>
    <p:sldId id="351" r:id="rId8"/>
    <p:sldId id="352" r:id="rId9"/>
    <p:sldId id="370" r:id="rId10"/>
    <p:sldId id="308" r:id="rId11"/>
    <p:sldId id="309" r:id="rId12"/>
    <p:sldId id="310" r:id="rId13"/>
    <p:sldId id="311" r:id="rId14"/>
    <p:sldId id="312" r:id="rId15"/>
    <p:sldId id="313" r:id="rId16"/>
    <p:sldId id="314" r:id="rId17"/>
    <p:sldId id="287" r:id="rId18"/>
    <p:sldId id="402" r:id="rId19"/>
    <p:sldId id="401" r:id="rId20"/>
    <p:sldId id="449" r:id="rId21"/>
    <p:sldId id="440" r:id="rId22"/>
    <p:sldId id="453" r:id="rId23"/>
    <p:sldId id="430" r:id="rId24"/>
    <p:sldId id="416" r:id="rId25"/>
    <p:sldId id="451" r:id="rId26"/>
    <p:sldId id="417" r:id="rId27"/>
    <p:sldId id="277" r:id="rId28"/>
    <p:sldId id="272" r:id="rId29"/>
    <p:sldId id="268" r:id="rId30"/>
    <p:sldId id="456" r:id="rId31"/>
    <p:sldId id="460" r:id="rId32"/>
    <p:sldId id="354" r:id="rId33"/>
    <p:sldId id="4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2" autoAdjust="0"/>
    <p:restoredTop sz="86501" autoAdjust="0"/>
  </p:normalViewPr>
  <p:slideViewPr>
    <p:cSldViewPr>
      <p:cViewPr>
        <p:scale>
          <a:sx n="66" d="100"/>
          <a:sy n="66" d="100"/>
        </p:scale>
        <p:origin x="-1548"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60C34-CD65-4EBB-ACA3-36B6D2BE5445}" type="datetimeFigureOut">
              <a:rPr lang="en-GB" smtClean="0"/>
              <a:t>18/01/2018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F9171-C7C1-42BA-8651-6248455F574D}" type="slidenum">
              <a:rPr lang="en-GB" smtClean="0"/>
              <a:t>‹#›</a:t>
            </a:fld>
            <a:endParaRPr lang="en-GB"/>
          </a:p>
        </p:txBody>
      </p:sp>
    </p:spTree>
    <p:extLst>
      <p:ext uri="{BB962C8B-B14F-4D97-AF65-F5344CB8AC3E}">
        <p14:creationId xmlns:p14="http://schemas.microsoft.com/office/powerpoint/2010/main" val="72713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It’s good that education is talking about evidence and preventing myths to take hold. However, in the advent of this </a:t>
            </a:r>
            <a:r>
              <a:rPr lang="en-GB" err="1" smtClean="0"/>
              <a:t>mythbusting</a:t>
            </a:r>
            <a:r>
              <a:rPr lang="en-GB" smtClean="0"/>
              <a:t> naive adoption of counter-research is creating new myths. Use a maths formula, stick a ‘neuroscientific’ image on it or suggest it is all about cognitive science and you are ready to go! This talk will give examples how naive interpretations of educational (e.g. with PISA), econometric, neuroscientific and psychological (e.g. ‘less load is better’) research are creating new myths.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mtClean="0">
                <a:effectLst/>
              </a:rPr>
              <a:t>Marilyn Manson song “</a:t>
            </a:r>
            <a:r>
              <a:rPr lang="en-GB" i="1" smtClean="0"/>
              <a:t>“This is the new </a:t>
            </a:r>
            <a:r>
              <a:rPr lang="en-GB" i="1" err="1" smtClean="0"/>
              <a:t>sh</a:t>
            </a:r>
            <a:r>
              <a:rPr lang="en-GB" i="1" smtClean="0"/>
              <a:t>*t, Stand up and admit”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mtClean="0">
              <a:effectLst/>
            </a:endParaRPr>
          </a:p>
          <a:p>
            <a:endParaRPr lang="en-GB"/>
          </a:p>
        </p:txBody>
      </p:sp>
      <p:sp>
        <p:nvSpPr>
          <p:cNvPr id="4" name="Slide Number Placeholder 3"/>
          <p:cNvSpPr>
            <a:spLocks noGrp="1"/>
          </p:cNvSpPr>
          <p:nvPr>
            <p:ph type="sldNum" sz="quarter" idx="10"/>
          </p:nvPr>
        </p:nvSpPr>
        <p:spPr/>
        <p:txBody>
          <a:bodyPr/>
          <a:lstStyle/>
          <a:p>
            <a:fld id="{D3FF9171-C7C1-42BA-8651-6248455F574D}" type="slidenum">
              <a:rPr lang="en-GB" smtClean="0"/>
              <a:t>1</a:t>
            </a:fld>
            <a:endParaRPr lang="en-GB"/>
          </a:p>
        </p:txBody>
      </p:sp>
    </p:spTree>
    <p:extLst>
      <p:ext uri="{BB962C8B-B14F-4D97-AF65-F5344CB8AC3E}">
        <p14:creationId xmlns:p14="http://schemas.microsoft.com/office/powerpoint/2010/main" val="226887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p:spPr>
        <p:txBody>
          <a:bodyPr/>
          <a:lstStyle/>
          <a:p>
            <a:endParaRPr lang="nl-NL" altLang="en-US" smtClean="0"/>
          </a:p>
        </p:txBody>
      </p:sp>
      <p:sp>
        <p:nvSpPr>
          <p:cNvPr id="58372" name="Tijdelijke aanduiding voor dianummer 3"/>
          <p:cNvSpPr>
            <a:spLocks noGrp="1"/>
          </p:cNvSpPr>
          <p:nvPr>
            <p:ph type="sldNum" sz="quarter" idx="5"/>
          </p:nvPr>
        </p:nvSpPr>
        <p:spPr>
          <a:noFill/>
        </p:spPr>
        <p:txBody>
          <a:bodyPr/>
          <a:lstStyle>
            <a:lvl1pPr>
              <a:defRPr sz="1100">
                <a:solidFill>
                  <a:schemeClr val="tx1"/>
                </a:solidFill>
                <a:latin typeface="Lucida Sans" pitchFamily="34" charset="0"/>
                <a:ea typeface="MS PGothic" pitchFamily="34" charset="-128"/>
              </a:defRPr>
            </a:lvl1pPr>
            <a:lvl2pPr marL="685817" indent="-263776">
              <a:defRPr sz="1100">
                <a:solidFill>
                  <a:schemeClr val="tx1"/>
                </a:solidFill>
                <a:latin typeface="Lucida Sans" pitchFamily="34" charset="0"/>
                <a:ea typeface="MS PGothic" pitchFamily="34" charset="-128"/>
              </a:defRPr>
            </a:lvl2pPr>
            <a:lvl3pPr marL="1055103" indent="-211021">
              <a:defRPr sz="1100">
                <a:solidFill>
                  <a:schemeClr val="tx1"/>
                </a:solidFill>
                <a:latin typeface="Lucida Sans" pitchFamily="34" charset="0"/>
                <a:ea typeface="MS PGothic" pitchFamily="34" charset="-128"/>
              </a:defRPr>
            </a:lvl3pPr>
            <a:lvl4pPr marL="1477145" indent="-211021">
              <a:defRPr sz="1100">
                <a:solidFill>
                  <a:schemeClr val="tx1"/>
                </a:solidFill>
                <a:latin typeface="Lucida Sans" pitchFamily="34" charset="0"/>
                <a:ea typeface="MS PGothic" pitchFamily="34" charset="-128"/>
              </a:defRPr>
            </a:lvl4pPr>
            <a:lvl5pPr marL="1899186" indent="-211021">
              <a:defRPr sz="1100">
                <a:solidFill>
                  <a:schemeClr val="tx1"/>
                </a:solidFill>
                <a:latin typeface="Lucida Sans" pitchFamily="34" charset="0"/>
                <a:ea typeface="MS PGothic" pitchFamily="34" charset="-128"/>
              </a:defRPr>
            </a:lvl5pPr>
            <a:lvl6pPr marL="2321227" indent="-211021" eaLnBrk="0" fontAlgn="base" hangingPunct="0">
              <a:spcBef>
                <a:spcPct val="0"/>
              </a:spcBef>
              <a:spcAft>
                <a:spcPct val="0"/>
              </a:spcAft>
              <a:defRPr sz="1100">
                <a:solidFill>
                  <a:schemeClr val="tx1"/>
                </a:solidFill>
                <a:latin typeface="Lucida Sans" pitchFamily="34" charset="0"/>
                <a:ea typeface="MS PGothic" pitchFamily="34" charset="-128"/>
              </a:defRPr>
            </a:lvl6pPr>
            <a:lvl7pPr marL="2743269" indent="-211021" eaLnBrk="0" fontAlgn="base" hangingPunct="0">
              <a:spcBef>
                <a:spcPct val="0"/>
              </a:spcBef>
              <a:spcAft>
                <a:spcPct val="0"/>
              </a:spcAft>
              <a:defRPr sz="1100">
                <a:solidFill>
                  <a:schemeClr val="tx1"/>
                </a:solidFill>
                <a:latin typeface="Lucida Sans" pitchFamily="34" charset="0"/>
                <a:ea typeface="MS PGothic" pitchFamily="34" charset="-128"/>
              </a:defRPr>
            </a:lvl7pPr>
            <a:lvl8pPr marL="3165310" indent="-211021" eaLnBrk="0" fontAlgn="base" hangingPunct="0">
              <a:spcBef>
                <a:spcPct val="0"/>
              </a:spcBef>
              <a:spcAft>
                <a:spcPct val="0"/>
              </a:spcAft>
              <a:defRPr sz="1100">
                <a:solidFill>
                  <a:schemeClr val="tx1"/>
                </a:solidFill>
                <a:latin typeface="Lucida Sans" pitchFamily="34" charset="0"/>
                <a:ea typeface="MS PGothic" pitchFamily="34" charset="-128"/>
              </a:defRPr>
            </a:lvl8pPr>
            <a:lvl9pPr marL="3587351" indent="-211021" eaLnBrk="0" fontAlgn="base" hangingPunct="0">
              <a:spcBef>
                <a:spcPct val="0"/>
              </a:spcBef>
              <a:spcAft>
                <a:spcPct val="0"/>
              </a:spcAft>
              <a:defRPr sz="1100">
                <a:solidFill>
                  <a:schemeClr val="tx1"/>
                </a:solidFill>
                <a:latin typeface="Lucida Sans" pitchFamily="34" charset="0"/>
                <a:ea typeface="MS PGothic" pitchFamily="34" charset="-128"/>
              </a:defRPr>
            </a:lvl9pPr>
          </a:lstStyle>
          <a:p>
            <a:fld id="{1F434AD7-A7A9-454F-B8C5-6546997BC037}" type="slidenum">
              <a:rPr lang="en-US" altLang="en-US" smtClean="0">
                <a:latin typeface="Arial" charset="0"/>
              </a:rPr>
              <a:pPr/>
              <a:t>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06A5D0-1C20-43F3-BFD6-F26AC8029183}" type="datetimeFigureOut">
              <a:rPr lang="en-GB" smtClean="0"/>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E132B-4F30-4A73-83E4-2A40CF8E9A51}"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6A5D0-1C20-43F3-BFD6-F26AC8029183}" type="datetimeFigureOut">
              <a:rPr lang="en-GB" smtClean="0"/>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06A5D0-1C20-43F3-BFD6-F26AC8029183}" type="datetimeFigureOut">
              <a:rPr lang="en-GB" smtClean="0"/>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6A5D0-1C20-43F3-BFD6-F26AC8029183}" type="datetimeFigureOut">
              <a:rPr lang="en-GB" smtClean="0"/>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6A5D0-1C20-43F3-BFD6-F26AC8029183}" type="datetimeFigureOut">
              <a:rPr lang="en-GB" smtClean="0"/>
              <a:t>18/01/2018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E132B-4F30-4A73-83E4-2A40CF8E9A51}"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06A5D0-1C20-43F3-BFD6-F26AC8029183}" type="datetimeFigureOut">
              <a:rPr lang="en-GB" smtClean="0"/>
              <a:t>18/01/2018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06A5D0-1C20-43F3-BFD6-F26AC8029183}" type="datetimeFigureOut">
              <a:rPr lang="en-GB" smtClean="0"/>
              <a:t>18/01/2018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3E132B-4F30-4A73-83E4-2A40CF8E9A51}"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06A5D0-1C20-43F3-BFD6-F26AC8029183}" type="datetimeFigureOut">
              <a:rPr lang="en-GB" smtClean="0"/>
              <a:t>18/01/2018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6A5D0-1C20-43F3-BFD6-F26AC8029183}" type="datetimeFigureOut">
              <a:rPr lang="en-GB" smtClean="0"/>
              <a:t>18/01/2018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6A5D0-1C20-43F3-BFD6-F26AC8029183}" type="datetimeFigureOut">
              <a:rPr lang="en-GB" smtClean="0"/>
              <a:t>18/01/2018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E132B-4F30-4A73-83E4-2A40CF8E9A51}"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6A5D0-1C20-43F3-BFD6-F26AC8029183}" type="datetimeFigureOut">
              <a:rPr lang="en-GB" smtClean="0"/>
              <a:t>18/01/2018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E132B-4F30-4A73-83E4-2A40CF8E9A5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306A5D0-1C20-43F3-BFD6-F26AC8029183}" type="datetimeFigureOut">
              <a:rPr lang="en-GB" smtClean="0"/>
              <a:t>18/01/2018</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33E132B-4F30-4A73-83E4-2A40CF8E9A5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psychologytoday.com/blog/ulterior-motives/201709/the-pitfalls-popularizing-new-science?amp"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psychologytoday.com/blog/ulterior-motives/201709/the-pitfalls-popularizing-new-science?am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ercatornet.com/family_edge/view/disruptive-kids-can-cost-classmates-a-lot/1849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okhove.net/2016/06/29/unpicking-economic-papers-a-paper-on-behaviour/"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ese.nsw.gov.au/publications-filter/cognitive-load-theory-research-that-teachers-really-need-to-understand"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bokhove.net/2017/04/26/the-case-of-france/"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snews.podbean.com/e/how-to-spot-education-research-myths-and-read-research-properly-%e2%80%93-dr-christian-bokhove-talks-to-tes-podagogy/"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nber.org/papers/w22042.pdf" TargetMode="External"/><Relationship Id="rId7" Type="http://schemas.openxmlformats.org/officeDocument/2006/relationships/hyperlink" Target="https://doi.org/10.1371/journal.pone.0183551" TargetMode="External"/><Relationship Id="rId2" Type="http://schemas.openxmlformats.org/officeDocument/2006/relationships/hyperlink" Target="https://doi.org/10.1093/cercor/bhx351" TargetMode="External"/><Relationship Id="rId1" Type="http://schemas.openxmlformats.org/officeDocument/2006/relationships/slideLayout" Target="../slideLayouts/slideLayout2.xml"/><Relationship Id="rId6" Type="http://schemas.openxmlformats.org/officeDocument/2006/relationships/hyperlink" Target="https://doi.org/10.3389/fpsyg.2017.01314" TargetMode="External"/><Relationship Id="rId5" Type="http://schemas.openxmlformats.org/officeDocument/2006/relationships/hyperlink" Target="https://doi.org/10.3389/fpsyg.2015.01100" TargetMode="External"/><Relationship Id="rId4" Type="http://schemas.openxmlformats.org/officeDocument/2006/relationships/hyperlink" Target="https://doi.org/10.3389/feduc.2017.0003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oxforddictionaries.com/definition/myt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412776"/>
            <a:ext cx="9121506" cy="1927225"/>
          </a:xfrm>
        </p:spPr>
        <p:txBody>
          <a:bodyPr>
            <a:normAutofit/>
          </a:bodyPr>
          <a:lstStyle/>
          <a:p>
            <a:r>
              <a:rPr lang="en-GB" sz="5500" smtClean="0"/>
              <a:t>DIT </a:t>
            </a:r>
            <a:r>
              <a:rPr lang="en-GB" sz="5500" smtClean="0"/>
              <a:t>is </a:t>
            </a:r>
            <a:r>
              <a:rPr lang="en-GB" sz="5500" smtClean="0"/>
              <a:t>DE NIEUWE M*</a:t>
            </a:r>
            <a:r>
              <a:rPr lang="en-GB" sz="5500" err="1" smtClean="0"/>
              <a:t>thE</a:t>
            </a:r>
            <a:r>
              <a:rPr lang="en-GB" sz="5500" smtClean="0"/>
              <a:t>!</a:t>
            </a:r>
            <a:endParaRPr lang="en-GB" sz="5500"/>
          </a:p>
        </p:txBody>
      </p:sp>
      <p:sp>
        <p:nvSpPr>
          <p:cNvPr id="3" name="Subtitle 2"/>
          <p:cNvSpPr>
            <a:spLocks noGrp="1"/>
          </p:cNvSpPr>
          <p:nvPr>
            <p:ph type="subTitle" idx="1"/>
          </p:nvPr>
        </p:nvSpPr>
        <p:spPr/>
        <p:txBody>
          <a:bodyPr/>
          <a:lstStyle/>
          <a:p>
            <a:r>
              <a:rPr lang="en-GB" smtClean="0">
                <a:solidFill>
                  <a:schemeClr val="tx1"/>
                </a:solidFill>
              </a:rPr>
              <a:t>Christian Bokhove</a:t>
            </a:r>
            <a:r>
              <a:rPr lang="en-GB">
                <a:solidFill>
                  <a:schemeClr val="tx1"/>
                </a:solidFill>
              </a:rPr>
              <a:t/>
            </a:r>
            <a:br>
              <a:rPr lang="en-GB">
                <a:solidFill>
                  <a:schemeClr val="tx1"/>
                </a:solidFill>
              </a:rPr>
            </a:br>
            <a:r>
              <a:rPr lang="en-GB" smtClean="0">
                <a:solidFill>
                  <a:schemeClr val="tx1"/>
                </a:solidFill>
              </a:rPr>
              <a:t>20 </a:t>
            </a:r>
            <a:r>
              <a:rPr lang="en-GB" err="1" smtClean="0">
                <a:solidFill>
                  <a:schemeClr val="tx1"/>
                </a:solidFill>
              </a:rPr>
              <a:t>Januari</a:t>
            </a:r>
            <a:r>
              <a:rPr lang="en-GB" smtClean="0">
                <a:solidFill>
                  <a:schemeClr val="tx1"/>
                </a:solidFill>
              </a:rPr>
              <a:t> </a:t>
            </a:r>
            <a:r>
              <a:rPr lang="en-GB" smtClean="0">
                <a:solidFill>
                  <a:schemeClr val="tx1"/>
                </a:solidFill>
              </a:rPr>
              <a:t>2018</a:t>
            </a:r>
          </a:p>
          <a:p>
            <a:r>
              <a:rPr lang="en-GB" err="1" smtClean="0">
                <a:solidFill>
                  <a:schemeClr val="tx1"/>
                </a:solidFill>
              </a:rPr>
              <a:t>ResearchEd</a:t>
            </a:r>
            <a:r>
              <a:rPr lang="en-GB" smtClean="0">
                <a:solidFill>
                  <a:schemeClr val="tx1"/>
                </a:solidFill>
              </a:rPr>
              <a:t> Amsterdam</a:t>
            </a:r>
          </a:p>
        </p:txBody>
      </p:sp>
      <p:pic>
        <p:nvPicPr>
          <p:cNvPr id="1026" name="Picture 2" descr="Image result for researched"/>
          <p:cNvPicPr>
            <a:picLocks noChangeAspect="1" noChangeArrowheads="1"/>
          </p:cNvPicPr>
          <p:nvPr/>
        </p:nvPicPr>
        <p:blipFill rotWithShape="1">
          <a:blip r:embed="rId3">
            <a:extLst>
              <a:ext uri="{28A0092B-C50C-407E-A947-70E740481C1C}">
                <a14:useLocalDpi xmlns:a14="http://schemas.microsoft.com/office/drawing/2010/main" val="0"/>
              </a:ext>
            </a:extLst>
          </a:blip>
          <a:srcRect t="30969" b="25519"/>
          <a:stretch/>
        </p:blipFill>
        <p:spPr bwMode="auto">
          <a:xfrm>
            <a:off x="395536" y="5776384"/>
            <a:ext cx="3096344" cy="61816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university of southampton"/>
          <p:cNvSpPr>
            <a:spLocks noChangeAspect="1" noChangeArrowheads="1"/>
          </p:cNvSpPr>
          <p:nvPr/>
        </p:nvSpPr>
        <p:spPr bwMode="auto">
          <a:xfrm>
            <a:off x="155575" y="-738188"/>
            <a:ext cx="69913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university of southampton"/>
          <p:cNvSpPr>
            <a:spLocks noChangeAspect="1" noChangeArrowheads="1"/>
          </p:cNvSpPr>
          <p:nvPr/>
        </p:nvSpPr>
        <p:spPr bwMode="auto">
          <a:xfrm>
            <a:off x="307975" y="-585788"/>
            <a:ext cx="69913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Image result for university of southampt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5818484"/>
            <a:ext cx="2610066"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29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Spinach Le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8102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7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err="1" smtClean="0"/>
              <a:t>Rekdal</a:t>
            </a:r>
            <a:r>
              <a:rPr lang="en-GB" smtClean="0"/>
              <a:t> (2014)</a:t>
            </a:r>
            <a:endParaRPr lang="en-GB"/>
          </a:p>
        </p:txBody>
      </p:sp>
      <p:sp>
        <p:nvSpPr>
          <p:cNvPr id="6" name="Content Placeholder 5"/>
          <p:cNvSpPr>
            <a:spLocks noGrp="1"/>
          </p:cNvSpPr>
          <p:nvPr>
            <p:ph sz="half" idx="2"/>
          </p:nvPr>
        </p:nvSpPr>
        <p:spPr/>
        <p:txBody>
          <a:bodyPr/>
          <a:lstStyle/>
          <a:p>
            <a:r>
              <a:rPr lang="en-GB" smtClean="0"/>
              <a:t>Voorbeeldcasus van een ‘urban legend’ over ijzer in spinazie</a:t>
            </a:r>
            <a:endParaRPr lang="en-GB" smtClean="0"/>
          </a:p>
          <a:p>
            <a:pPr lvl="1"/>
            <a:r>
              <a:rPr lang="en-GB" smtClean="0"/>
              <a:t>Niet significant meer ijzer</a:t>
            </a:r>
            <a:endParaRPr lang="en-GB" smtClean="0"/>
          </a:p>
          <a:p>
            <a:pPr lvl="1"/>
            <a:r>
              <a:rPr lang="en-GB" smtClean="0"/>
              <a:t>Niet beste voedsel als ijzertekort</a:t>
            </a:r>
            <a:endParaRPr lang="en-GB" smtClean="0"/>
          </a:p>
          <a:p>
            <a:r>
              <a:rPr lang="en-GB" smtClean="0"/>
              <a:t>‘The </a:t>
            </a:r>
            <a:r>
              <a:rPr lang="en-GB" smtClean="0"/>
              <a:t>truth is too </a:t>
            </a:r>
            <a:r>
              <a:rPr lang="en-GB" smtClean="0"/>
              <a:t>simple’</a:t>
            </a:r>
            <a:endParaRPr lang="en-GB" smtClean="0"/>
          </a:p>
          <a:p>
            <a:endParaRPr lang="en-GB"/>
          </a:p>
        </p:txBody>
      </p:sp>
      <p:pic>
        <p:nvPicPr>
          <p:cNvPr id="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7" y="1700808"/>
            <a:ext cx="439852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676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a:t>
            </a:r>
            <a:r>
              <a:rPr lang="en-GB" smtClean="0"/>
              <a:t>truth is too </a:t>
            </a:r>
            <a:r>
              <a:rPr lang="en-GB" smtClean="0"/>
              <a:t>simple’</a:t>
            </a:r>
            <a:endParaRPr lang="en-GB"/>
          </a:p>
        </p:txBody>
      </p:sp>
      <p:sp>
        <p:nvSpPr>
          <p:cNvPr id="5" name="Content Placeholder 4"/>
          <p:cNvSpPr>
            <a:spLocks noGrp="1"/>
          </p:cNvSpPr>
          <p:nvPr>
            <p:ph idx="1"/>
          </p:nvPr>
        </p:nvSpPr>
        <p:spPr>
          <a:xfrm>
            <a:off x="467544" y="3140968"/>
            <a:ext cx="8291264" cy="3840088"/>
          </a:xfrm>
        </p:spPr>
        <p:txBody>
          <a:bodyPr/>
          <a:lstStyle/>
          <a:p>
            <a:r>
              <a:rPr lang="en-GB" smtClean="0"/>
              <a:t>Wat als ik Larsson gelezen heb en nu dit feit wil citeren ?</a:t>
            </a:r>
          </a:p>
          <a:p>
            <a:r>
              <a:rPr lang="en-GB" smtClean="0"/>
              <a:t>Larsson citeerde Hamblin (1981)</a:t>
            </a:r>
          </a:p>
          <a:p>
            <a:r>
              <a:rPr lang="en-GB" smtClean="0"/>
              <a:t>Schat zoeken</a:t>
            </a:r>
            <a:endParaRPr lang="en-GB" smtClean="0"/>
          </a:p>
          <a:p>
            <a:r>
              <a:rPr lang="en-GB" smtClean="0"/>
              <a:t>Zo kunnen er meerdere referenties zijn, waarna je terugkomt bij uiteindelijk 1 bron</a:t>
            </a:r>
            <a:endParaRPr lang="en-GB"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686269" cy="11521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3967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Hamblin (1981)</a:t>
            </a:r>
            <a:endParaRPr lang="en-GB"/>
          </a:p>
        </p:txBody>
      </p:sp>
      <p:sp>
        <p:nvSpPr>
          <p:cNvPr id="6" name="Content Placeholder 5"/>
          <p:cNvSpPr>
            <a:spLocks noGrp="1"/>
          </p:cNvSpPr>
          <p:nvPr>
            <p:ph idx="1"/>
          </p:nvPr>
        </p:nvSpPr>
        <p:spPr>
          <a:xfrm>
            <a:off x="431738" y="3453172"/>
            <a:ext cx="8291264" cy="3840088"/>
          </a:xfrm>
        </p:spPr>
        <p:txBody>
          <a:bodyPr/>
          <a:lstStyle/>
          <a:p>
            <a:pPr marL="0" indent="0">
              <a:buNone/>
            </a:pPr>
            <a:r>
              <a:rPr lang="en-GB" smtClean="0"/>
              <a:t>Maar dat feitje over het decimale teken heeft geen verwijzing.</a:t>
            </a:r>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52" y="4797152"/>
            <a:ext cx="7908879" cy="8640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52" y="1700808"/>
            <a:ext cx="7776249" cy="1368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996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Ironie</a:t>
            </a:r>
            <a:endParaRPr lang="en-GB"/>
          </a:p>
        </p:txBody>
      </p:sp>
      <p:sp>
        <p:nvSpPr>
          <p:cNvPr id="3" name="Content Placeholder 2"/>
          <p:cNvSpPr>
            <a:spLocks noGrp="1"/>
          </p:cNvSpPr>
          <p:nvPr>
            <p:ph idx="1"/>
          </p:nvPr>
        </p:nvSpPr>
        <p:spPr/>
        <p:txBody>
          <a:bodyPr/>
          <a:lstStyle/>
          <a:p>
            <a:pPr marL="0" indent="0">
              <a:buNone/>
            </a:pPr>
            <a:r>
              <a:rPr lang="en-GB" smtClean="0"/>
              <a:t>Zowel Larsson als Hamblin streden volop tegen slechte wetenschap en academische slordigheid.</a:t>
            </a:r>
          </a:p>
          <a:p>
            <a:pPr marL="0" indent="0">
              <a:buNone/>
            </a:pPr>
            <a:endParaRPr lang="en-GB"/>
          </a:p>
          <a:p>
            <a:pPr marL="0" indent="0">
              <a:buNone/>
            </a:pPr>
            <a:endParaRPr lang="en-GB" smtClean="0"/>
          </a:p>
          <a:p>
            <a:endParaRPr lang="en-GB"/>
          </a:p>
          <a:p>
            <a:pPr marL="0" indent="0">
              <a:buNone/>
            </a:pPr>
            <a:endParaRPr lang="en-GB" smtClean="0"/>
          </a:p>
          <a:p>
            <a:pPr marL="0" indent="0">
              <a:buNone/>
            </a:pPr>
            <a:r>
              <a:rPr lang="en-GB" smtClean="0"/>
              <a:t>Sutton </a:t>
            </a:r>
            <a:r>
              <a:rPr lang="en-GB" smtClean="0"/>
              <a:t>(2010) </a:t>
            </a:r>
            <a:r>
              <a:rPr lang="en-GB" smtClean="0"/>
              <a:t>wees echter op mogelijk andere redenen ‘verhoogd’ ijzergehalte (vervuiling, vers/gedroogd).</a:t>
            </a:r>
            <a:endParaRPr lang="en-GB" smtClean="0"/>
          </a:p>
          <a:p>
            <a:pPr marL="0" indent="0">
              <a:buNone/>
            </a:pPr>
            <a:r>
              <a:rPr lang="en-GB" smtClean="0"/>
              <a:t>Werd gewezen op een andere bron, Bender (1972 maar ook in 1982 weer etc </a:t>
            </a:r>
            <a:r>
              <a:rPr lang="en-GB" err="1" smtClean="0"/>
              <a:t>etc</a:t>
            </a:r>
            <a:endParaRPr lang="en-GB"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83" y="2575294"/>
            <a:ext cx="8016891"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379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mtClean="0"/>
              <a:t>Hamblin </a:t>
            </a:r>
            <a:r>
              <a:rPr lang="en-GB" smtClean="0"/>
              <a:t>schrijft naar </a:t>
            </a:r>
            <a:r>
              <a:rPr lang="en-GB" smtClean="0"/>
              <a:t>Sutton </a:t>
            </a:r>
            <a:r>
              <a:rPr lang="en-GB" smtClean="0"/>
              <a:t>op diens </a:t>
            </a:r>
            <a:r>
              <a:rPr lang="en-GB" smtClean="0"/>
              <a:t>website</a:t>
            </a:r>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8113407" cy="11521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182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“Follies and fallacies in medicine”</a:t>
            </a:r>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92" y="1556792"/>
            <a:ext cx="8386023" cy="1242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992" y="2996952"/>
            <a:ext cx="8693014" cy="1080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92" y="4293096"/>
            <a:ext cx="8476971" cy="1728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720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Robin-Garcia et al. (2017)</a:t>
            </a:r>
            <a:endParaRPr lang="en-GB"/>
          </a:p>
        </p:txBody>
      </p:sp>
      <p:sp>
        <p:nvSpPr>
          <p:cNvPr id="5" name="Content Placeholder 4"/>
          <p:cNvSpPr>
            <a:spLocks noGrp="1"/>
          </p:cNvSpPr>
          <p:nvPr>
            <p:ph sz="half" idx="1"/>
          </p:nvPr>
        </p:nvSpPr>
        <p:spPr/>
        <p:txBody>
          <a:bodyPr>
            <a:noAutofit/>
          </a:bodyPr>
          <a:lstStyle/>
          <a:p>
            <a:r>
              <a:rPr lang="en-GB" sz="2000" smtClean="0"/>
              <a:t>Tandarts</a:t>
            </a:r>
            <a:endParaRPr lang="en-GB" sz="2000" smtClean="0"/>
          </a:p>
          <a:p>
            <a:r>
              <a:rPr lang="en-GB" sz="2000" smtClean="0"/>
              <a:t>“</a:t>
            </a:r>
            <a:r>
              <a:rPr lang="en-GB" sz="2000"/>
              <a:t>tweeting about scholarly articles represents curating and </a:t>
            </a:r>
            <a:r>
              <a:rPr lang="en-GB" sz="2000" smtClean="0"/>
              <a:t>informing about </a:t>
            </a:r>
            <a:r>
              <a:rPr lang="en-GB" sz="2000"/>
              <a:t>state-of-the-art appears not to be realized in practice</a:t>
            </a:r>
            <a:r>
              <a:rPr lang="en-GB" sz="2000" smtClean="0"/>
              <a:t>.”</a:t>
            </a:r>
          </a:p>
          <a:p>
            <a:r>
              <a:rPr lang="en-GB" sz="2000"/>
              <a:t>“</a:t>
            </a:r>
            <a:r>
              <a:rPr lang="en-GB" sz="2000" b="1">
                <a:solidFill>
                  <a:srgbClr val="FF0000"/>
                </a:solidFill>
              </a:rPr>
              <a:t>Simplistic and naïve use of social media data </a:t>
            </a:r>
            <a:r>
              <a:rPr lang="en-GB" sz="2000"/>
              <a:t>risks damaging the scientific enterprise, misleading both authors and consumers of scientific literature</a:t>
            </a:r>
            <a:r>
              <a:rPr lang="en-GB" sz="2000" smtClean="0"/>
              <a:t>.” </a:t>
            </a:r>
          </a:p>
          <a:p>
            <a:r>
              <a:rPr lang="en-GB" sz="2000" smtClean="0"/>
              <a:t>(Artikel heeft ook weer zn beperkingen)</a:t>
            </a:r>
            <a:endParaRPr lang="en-GB" sz="2000"/>
          </a:p>
        </p:txBody>
      </p:sp>
      <p:pic>
        <p:nvPicPr>
          <p:cNvPr id="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9744" t="10860"/>
          <a:stretch/>
        </p:blipFill>
        <p:spPr bwMode="auto">
          <a:xfrm>
            <a:off x="4667162" y="1673225"/>
            <a:ext cx="4000676"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261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908"/>
          <a:stretch/>
        </p:blipFill>
        <p:spPr bwMode="auto">
          <a:xfrm>
            <a:off x="1643062" y="476672"/>
            <a:ext cx="5857875" cy="581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3923928" y="6459934"/>
            <a:ext cx="5049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cs typeface="Arial" pitchFamily="34" charset="0"/>
                <a:hlinkClick r:id="rId3"/>
              </a:rPr>
              <a:t>https://www.psychologytoday.com/blog/ulterior-motives/201709/the-pitfalls-popularizing-new-science?amp</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831576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lnSpcReduction="10000"/>
          </a:bodyPr>
          <a:lstStyle/>
          <a:p>
            <a:pPr marL="0" indent="0">
              <a:buNone/>
            </a:pPr>
            <a:r>
              <a:rPr lang="en-GB" smtClean="0"/>
              <a:t>“At </a:t>
            </a:r>
            <a:r>
              <a:rPr lang="en-GB"/>
              <a:t>the same time, I think that there are real dangers in popularizing science.  One danger comes from </a:t>
            </a:r>
            <a:r>
              <a:rPr lang="en-GB" b="1">
                <a:solidFill>
                  <a:srgbClr val="FF0000"/>
                </a:solidFill>
              </a:rPr>
              <a:t>oversimplifying core concepts </a:t>
            </a:r>
            <a:r>
              <a:rPr lang="en-GB"/>
              <a:t>where people may come to believe they understand a key concept better than they actually do.  A potentially bigger danger comes from </a:t>
            </a:r>
            <a:r>
              <a:rPr lang="en-GB" b="1">
                <a:solidFill>
                  <a:srgbClr val="FF0000"/>
                </a:solidFill>
              </a:rPr>
              <a:t>overhyping new science</a:t>
            </a:r>
            <a:r>
              <a:rPr lang="en-GB" smtClean="0"/>
              <a:t>.”</a:t>
            </a:r>
            <a:r>
              <a:rPr lang="en-GB"/>
              <a:t/>
            </a:r>
            <a:br>
              <a:rPr lang="en-GB"/>
            </a:br>
            <a:endParaRPr lang="en-GB"/>
          </a:p>
          <a:p>
            <a:pPr marL="0" indent="0">
              <a:buNone/>
            </a:pPr>
            <a:r>
              <a:rPr lang="en-GB" smtClean="0"/>
              <a:t>“When </a:t>
            </a:r>
            <a:r>
              <a:rPr lang="en-GB"/>
              <a:t>scientists want to make recommendations for how people might live their lives differently based on studies, then, we </a:t>
            </a:r>
            <a:r>
              <a:rPr lang="en-GB" b="1">
                <a:solidFill>
                  <a:srgbClr val="FF0000"/>
                </a:solidFill>
              </a:rPr>
              <a:t>ought to wait about 15 years before giving those recommendations</a:t>
            </a:r>
            <a:r>
              <a:rPr lang="en-GB"/>
              <a:t>.  Otherwise, we run the risk of giving bad advice that we have to walk back later.  Having to take back our advice can undermine the public’s faith in the science</a:t>
            </a:r>
            <a:r>
              <a:rPr lang="en-GB" smtClean="0"/>
              <a:t>.”</a:t>
            </a:r>
            <a:endParaRPr lang="en-GB"/>
          </a:p>
          <a:p>
            <a:endParaRPr lang="en-GB"/>
          </a:p>
        </p:txBody>
      </p:sp>
      <p:sp>
        <p:nvSpPr>
          <p:cNvPr id="7" name="Rectangle 1"/>
          <p:cNvSpPr>
            <a:spLocks noChangeArrowheads="1"/>
          </p:cNvSpPr>
          <p:nvPr/>
        </p:nvSpPr>
        <p:spPr bwMode="auto">
          <a:xfrm>
            <a:off x="3923928" y="6459934"/>
            <a:ext cx="5049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cs typeface="Arial" pitchFamily="34" charset="0"/>
                <a:hlinkClick r:id="rId2"/>
              </a:rPr>
              <a:t>https://www.psychologytoday.com/blog/ulterior-motives/201709/the-pitfalls-popularizing-new-science?amp</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74361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smtClean="0"/>
              <a:t>Wie</a:t>
            </a:r>
            <a:r>
              <a:rPr lang="en-GB" smtClean="0"/>
              <a:t> ben </a:t>
            </a:r>
            <a:r>
              <a:rPr lang="en-GB" err="1" smtClean="0"/>
              <a:t>ik</a:t>
            </a:r>
            <a:r>
              <a:rPr lang="en-GB" smtClean="0"/>
              <a:t> ?</a:t>
            </a:r>
            <a:endParaRPr lang="en-GB"/>
          </a:p>
        </p:txBody>
      </p:sp>
      <p:sp>
        <p:nvSpPr>
          <p:cNvPr id="3" name="Tijdelijke aanduiding voor inhoud 2"/>
          <p:cNvSpPr>
            <a:spLocks noGrp="1"/>
          </p:cNvSpPr>
          <p:nvPr>
            <p:ph idx="1"/>
          </p:nvPr>
        </p:nvSpPr>
        <p:spPr/>
        <p:txBody>
          <a:bodyPr>
            <a:normAutofit/>
          </a:bodyPr>
          <a:lstStyle/>
          <a:p>
            <a:pPr>
              <a:defRPr/>
            </a:pPr>
            <a:r>
              <a:rPr lang="nl-NL" smtClean="0"/>
              <a:t>Christian Bokhove</a:t>
            </a:r>
          </a:p>
          <a:p>
            <a:pPr>
              <a:defRPr/>
            </a:pPr>
            <a:r>
              <a:rPr lang="nl-NL" smtClean="0"/>
              <a:t>Was wiskunde en informaticadocent van </a:t>
            </a:r>
            <a:r>
              <a:rPr lang="nl-NL" smtClean="0"/>
              <a:t>1998-2012 </a:t>
            </a:r>
            <a:r>
              <a:rPr lang="nl-NL" smtClean="0"/>
              <a:t>aan een VO school in Nederland</a:t>
            </a:r>
            <a:endParaRPr lang="nl-NL" smtClean="0"/>
          </a:p>
          <a:p>
            <a:pPr>
              <a:defRPr/>
            </a:pPr>
            <a:r>
              <a:rPr lang="nl-NL" smtClean="0"/>
              <a:t>Promoveerde in 2011 aan de Universiteit Utrecht</a:t>
            </a:r>
            <a:endParaRPr lang="nl-NL" smtClean="0"/>
          </a:p>
          <a:p>
            <a:pPr>
              <a:defRPr/>
            </a:pPr>
            <a:r>
              <a:rPr lang="nl-NL" smtClean="0"/>
              <a:t>Nu docent Universiteit van </a:t>
            </a:r>
            <a:r>
              <a:rPr lang="nl-NL" smtClean="0"/>
              <a:t/>
            </a:r>
            <a:br>
              <a:rPr lang="nl-NL" smtClean="0"/>
            </a:br>
            <a:r>
              <a:rPr lang="nl-NL" smtClean="0"/>
              <a:t>Southampton, Verenigd Koninkrijk</a:t>
            </a:r>
            <a:endParaRPr lang="nl-NL" smtClean="0"/>
          </a:p>
          <a:p>
            <a:pPr lvl="1">
              <a:defRPr/>
            </a:pPr>
            <a:r>
              <a:rPr lang="nl-NL" sz="2400" smtClean="0"/>
              <a:t>Wiskundeonderwijs</a:t>
            </a:r>
            <a:endParaRPr lang="nl-NL" sz="2400"/>
          </a:p>
          <a:p>
            <a:pPr lvl="1">
              <a:defRPr/>
            </a:pPr>
            <a:r>
              <a:rPr lang="nl-NL" sz="2400" smtClean="0"/>
              <a:t>Large-</a:t>
            </a:r>
            <a:r>
              <a:rPr lang="nl-NL" sz="2400" err="1" smtClean="0"/>
              <a:t>scale</a:t>
            </a:r>
            <a:r>
              <a:rPr lang="nl-NL" sz="2400" smtClean="0"/>
              <a:t> assessment (TIMSS, PISA)</a:t>
            </a:r>
            <a:endParaRPr lang="nl-NL" sz="2400" smtClean="0"/>
          </a:p>
          <a:p>
            <a:pPr lvl="1">
              <a:defRPr/>
            </a:pPr>
            <a:r>
              <a:rPr lang="nl-NL" sz="2400" smtClean="0"/>
              <a:t>Onderzoeksmethode</a:t>
            </a:r>
          </a:p>
          <a:p>
            <a:pPr lvl="1">
              <a:defRPr/>
            </a:pPr>
            <a:r>
              <a:rPr lang="nl-NL" sz="2400" smtClean="0"/>
              <a:t>Data </a:t>
            </a:r>
            <a:r>
              <a:rPr lang="nl-NL" sz="2400" err="1" smtClean="0"/>
              <a:t>science</a:t>
            </a:r>
            <a:r>
              <a:rPr lang="nl-NL" sz="2400" smtClean="0"/>
              <a:t> methodes</a:t>
            </a:r>
            <a:endParaRPr lang="nl-NL" sz="2400" smtClean="0"/>
          </a:p>
          <a:p>
            <a:pPr>
              <a:defRPr/>
            </a:pPr>
            <a:endParaRPr lang="nl-NL"/>
          </a:p>
          <a:p>
            <a:pPr marL="0" indent="0">
              <a:buFontTx/>
              <a:buNone/>
              <a:defRPr/>
            </a:pPr>
            <a:endParaRPr lang="nl-NL" smtClean="0"/>
          </a:p>
          <a:p>
            <a:pPr marL="0" indent="0" algn="r">
              <a:buFontTx/>
              <a:buNone/>
              <a:defRPr/>
            </a:pPr>
            <a:endParaRPr lang="nl-NL" b="1" smtClean="0"/>
          </a:p>
          <a:p>
            <a:pPr marL="0" indent="0" algn="r">
              <a:buFontTx/>
              <a:buNone/>
              <a:defRPr/>
            </a:pPr>
            <a:endParaRPr lang="nl-NL" b="1"/>
          </a:p>
        </p:txBody>
      </p:sp>
      <p:pic>
        <p:nvPicPr>
          <p:cNvPr id="1026" name="Picture 2" descr="Christian Bokhove"/>
          <p:cNvPicPr>
            <a:picLocks noChangeAspect="1" noChangeArrowheads="1"/>
          </p:cNvPicPr>
          <p:nvPr/>
        </p:nvPicPr>
        <p:blipFill rotWithShape="1">
          <a:blip r:embed="rId3">
            <a:extLst>
              <a:ext uri="{28A0092B-C50C-407E-A947-70E740481C1C}">
                <a14:useLocalDpi xmlns:a14="http://schemas.microsoft.com/office/drawing/2010/main" val="0"/>
              </a:ext>
            </a:extLst>
          </a:blip>
          <a:srcRect l="11109" r="15296"/>
          <a:stretch/>
        </p:blipFill>
        <p:spPr bwMode="auto">
          <a:xfrm>
            <a:off x="6588224" y="3331457"/>
            <a:ext cx="227874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53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Enkele voorbeelden</a:t>
            </a:r>
            <a:endParaRPr lang="en-GB"/>
          </a:p>
        </p:txBody>
      </p:sp>
    </p:spTree>
    <p:extLst>
      <p:ext uri="{BB962C8B-B14F-4D97-AF65-F5344CB8AC3E}">
        <p14:creationId xmlns:p14="http://schemas.microsoft.com/office/powerpoint/2010/main" val="2853034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290" y="6453336"/>
            <a:ext cx="8496944" cy="307777"/>
          </a:xfrm>
          <a:prstGeom prst="rect">
            <a:avLst/>
          </a:prstGeom>
        </p:spPr>
        <p:txBody>
          <a:bodyPr wrap="square">
            <a:spAutoFit/>
          </a:bodyPr>
          <a:lstStyle/>
          <a:p>
            <a:r>
              <a:rPr lang="en-GB" sz="1400" u="sng">
                <a:hlinkClick r:id="rId2"/>
              </a:rPr>
              <a:t>https://www.mercatornet.com/family_edge/view/disruptive-kids-can-cost-classmates-a-lot/18494</a:t>
            </a:r>
            <a:endParaRPr lang="en-GB" sz="140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99948"/>
            <a:ext cx="5384824" cy="596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198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Carrell et al. (2016)</a:t>
            </a:r>
            <a:endParaRPr lang="en-GB"/>
          </a:p>
        </p:txBody>
      </p:sp>
      <p:sp>
        <p:nvSpPr>
          <p:cNvPr id="6" name="Content Placeholder 5"/>
          <p:cNvSpPr>
            <a:spLocks noGrp="1"/>
          </p:cNvSpPr>
          <p:nvPr>
            <p:ph sz="half" idx="1"/>
          </p:nvPr>
        </p:nvSpPr>
        <p:spPr>
          <a:xfrm>
            <a:off x="0" y="1556792"/>
            <a:ext cx="9144000" cy="4718304"/>
          </a:xfrm>
        </p:spPr>
        <p:txBody>
          <a:bodyPr/>
          <a:lstStyle/>
          <a:p>
            <a:r>
              <a:rPr lang="en-GB" smtClean="0"/>
              <a:t>Verschil tussen ‘peer disruption’ </a:t>
            </a:r>
            <a:r>
              <a:rPr lang="en-GB" smtClean="0"/>
              <a:t>v </a:t>
            </a:r>
            <a:r>
              <a:rPr lang="en-GB" smtClean="0"/>
              <a:t>‘domestic violence’</a:t>
            </a:r>
            <a:endParaRPr lang="en-GB" smtClean="0"/>
          </a:p>
          <a:p>
            <a:r>
              <a:rPr lang="en-GB" smtClean="0"/>
              <a:t>Economisch onderzoek: typische statistische technieken, </a:t>
            </a:r>
            <a:r>
              <a:rPr lang="en-GB" smtClean="0"/>
              <a:t>sig </a:t>
            </a:r>
            <a:r>
              <a:rPr lang="en-GB" smtClean="0"/>
              <a:t>testsmet </a:t>
            </a:r>
            <a:r>
              <a:rPr lang="en-GB" smtClean="0"/>
              <a:t>10% </a:t>
            </a:r>
            <a:r>
              <a:rPr lang="en-GB" smtClean="0"/>
              <a:t>en hoge N</a:t>
            </a:r>
            <a:endParaRPr lang="en-GB" smtClean="0"/>
          </a:p>
          <a:p>
            <a:r>
              <a:rPr lang="en-GB" smtClean="0"/>
              <a:t>Allerbelangrijkst:  gerapporteerd </a:t>
            </a:r>
            <a:r>
              <a:rPr lang="en-GB" smtClean="0"/>
              <a:t>vs </a:t>
            </a:r>
            <a:r>
              <a:rPr lang="en-GB" smtClean="0"/>
              <a:t>niet-gerapporteerd</a:t>
            </a:r>
            <a:endParaRPr lang="en-GB"/>
          </a:p>
        </p:txBody>
      </p:sp>
      <p:sp>
        <p:nvSpPr>
          <p:cNvPr id="4" name="Rectangle 3"/>
          <p:cNvSpPr/>
          <p:nvPr/>
        </p:nvSpPr>
        <p:spPr>
          <a:xfrm>
            <a:off x="-9636" y="6497661"/>
            <a:ext cx="6678488" cy="307777"/>
          </a:xfrm>
          <a:prstGeom prst="rect">
            <a:avLst/>
          </a:prstGeom>
        </p:spPr>
        <p:txBody>
          <a:bodyPr wrap="square">
            <a:spAutoFit/>
          </a:bodyPr>
          <a:lstStyle/>
          <a:p>
            <a:r>
              <a:rPr lang="en-GB" sz="1400" u="sng">
                <a:hlinkClick r:id="rId2"/>
              </a:rPr>
              <a:t>https://bokhove.net/2016/06/29/unpicking-economic-papers-a-paper-on-behaviour/</a:t>
            </a:r>
            <a:r>
              <a:rPr lang="en-GB" sz="1400"/>
              <a:t> </a:t>
            </a: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1101"/>
          <a:stretch/>
        </p:blipFill>
        <p:spPr bwMode="auto">
          <a:xfrm>
            <a:off x="1547664" y="3573016"/>
            <a:ext cx="6156176" cy="265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06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‘Seductive allure’</a:t>
            </a:r>
            <a:endParaRPr lang="en-GB"/>
          </a:p>
        </p:txBody>
      </p:sp>
      <p:sp>
        <p:nvSpPr>
          <p:cNvPr id="3" name="Content Placeholder 2"/>
          <p:cNvSpPr>
            <a:spLocks noGrp="1"/>
          </p:cNvSpPr>
          <p:nvPr>
            <p:ph idx="1"/>
          </p:nvPr>
        </p:nvSpPr>
        <p:spPr/>
        <p:txBody>
          <a:bodyPr>
            <a:normAutofit/>
          </a:bodyPr>
          <a:lstStyle/>
          <a:p>
            <a:r>
              <a:rPr lang="en-GB" smtClean="0"/>
              <a:t>Populaire artikelen bijvoorbeeld </a:t>
            </a:r>
            <a:r>
              <a:rPr lang="en-GB" smtClean="0"/>
              <a:t>McCabe &amp; Castel (2008)</a:t>
            </a:r>
          </a:p>
          <a:p>
            <a:r>
              <a:rPr lang="en-GB" smtClean="0"/>
              <a:t>Farah &amp; Hook (2013)  “little </a:t>
            </a:r>
            <a:r>
              <a:rPr lang="en-GB"/>
              <a:t>empirical support for the claim that brain images are inordinately influential</a:t>
            </a:r>
            <a:r>
              <a:rPr lang="en-GB" smtClean="0"/>
              <a:t>.”</a:t>
            </a:r>
          </a:p>
          <a:p>
            <a:r>
              <a:rPr lang="en-GB" smtClean="0"/>
              <a:t>“</a:t>
            </a:r>
            <a:r>
              <a:rPr lang="en-GB"/>
              <a:t>an alternative explanation is that this effect is representative of a more general bias in judging explanations.” </a:t>
            </a:r>
            <a:r>
              <a:rPr lang="en-GB" smtClean="0"/>
              <a:t>(Hopkins et al., 2016, p</a:t>
            </a:r>
            <a:r>
              <a:rPr lang="en-GB"/>
              <a:t>. 67)</a:t>
            </a:r>
          </a:p>
          <a:p>
            <a:endParaRPr lang="en-GB"/>
          </a:p>
          <a:p>
            <a:endParaRPr lang="en-GB" smtClean="0"/>
          </a:p>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3065"/>
            <a:ext cx="5903293" cy="28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05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Cognitive Load Theory</a:t>
            </a:r>
            <a:endParaRPr lang="en-GB"/>
          </a:p>
        </p:txBody>
      </p:sp>
      <p:sp>
        <p:nvSpPr>
          <p:cNvPr id="3" name="Content Placeholder 2"/>
          <p:cNvSpPr>
            <a:spLocks noGrp="1"/>
          </p:cNvSpPr>
          <p:nvPr>
            <p:ph sz="half" idx="1"/>
          </p:nvPr>
        </p:nvSpPr>
        <p:spPr/>
        <p:txBody>
          <a:bodyPr>
            <a:normAutofit fontScale="92500" lnSpcReduction="20000"/>
          </a:bodyPr>
          <a:lstStyle/>
          <a:p>
            <a:r>
              <a:rPr lang="en-GB" smtClean="0">
                <a:hlinkClick r:id="rId2"/>
              </a:rPr>
              <a:t>Een uitstekende samenvatting van het populaire Cognitive Load Theory</a:t>
            </a:r>
            <a:r>
              <a:rPr lang="en-GB" smtClean="0"/>
              <a:t> verscheen recent</a:t>
            </a:r>
            <a:endParaRPr lang="en-GB" smtClean="0"/>
          </a:p>
          <a:p>
            <a:r>
              <a:rPr lang="en-GB" smtClean="0"/>
              <a:t>Maar niet helemaal up-to-date rol ‘germane load’ </a:t>
            </a:r>
            <a:r>
              <a:rPr lang="en-GB" smtClean="0"/>
              <a:t>(schemas</a:t>
            </a:r>
            <a:r>
              <a:rPr lang="en-GB" smtClean="0"/>
              <a:t>), en aanverwante ‘stromingen’</a:t>
            </a:r>
          </a:p>
          <a:p>
            <a:r>
              <a:rPr lang="en-GB" smtClean="0"/>
              <a:t>Bevat beperkingen maar bagateliseert naar mijn mening wat daar de gevolgen van zijn</a:t>
            </a:r>
            <a:endParaRPr lang="en-GB"/>
          </a:p>
          <a:p>
            <a:endParaRPr lang="en-GB"/>
          </a:p>
        </p:txBody>
      </p:sp>
      <p:sp>
        <p:nvSpPr>
          <p:cNvPr id="4" name="Rectangle 3"/>
          <p:cNvSpPr/>
          <p:nvPr/>
        </p:nvSpPr>
        <p:spPr>
          <a:xfrm>
            <a:off x="4350834" y="5991670"/>
            <a:ext cx="4572000" cy="307777"/>
          </a:xfrm>
          <a:prstGeom prst="rect">
            <a:avLst/>
          </a:prstGeom>
        </p:spPr>
        <p:txBody>
          <a:bodyPr>
            <a:spAutoFit/>
          </a:bodyPr>
          <a:lstStyle/>
          <a:p>
            <a:r>
              <a:rPr lang="en-GB" sz="1400"/>
              <a:t>New South Wales Centre for Education and Statistics</a:t>
            </a:r>
          </a:p>
        </p:txBody>
      </p:sp>
      <p:pic>
        <p:nvPicPr>
          <p:cNvPr id="337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3294446"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47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Box 3"/>
          <p:cNvSpPr txBox="1"/>
          <p:nvPr/>
        </p:nvSpPr>
        <p:spPr>
          <a:xfrm>
            <a:off x="542543" y="6124508"/>
            <a:ext cx="8601457" cy="646331"/>
          </a:xfrm>
          <a:prstGeom prst="rect">
            <a:avLst/>
          </a:prstGeom>
          <a:noFill/>
        </p:spPr>
        <p:txBody>
          <a:bodyPr wrap="none" rtlCol="0">
            <a:spAutoFit/>
          </a:bodyPr>
          <a:lstStyle/>
          <a:p>
            <a:pPr algn="r"/>
            <a:r>
              <a:rPr lang="en-GB" smtClean="0"/>
              <a:t>Rest van deze slide expres leeg om de ‘cognitive load’ zo laag mogelijk te houden.</a:t>
            </a:r>
            <a:endParaRPr lang="en-GB" smtClean="0"/>
          </a:p>
          <a:p>
            <a:pPr algn="r"/>
            <a:r>
              <a:rPr lang="en-GB" smtClean="0"/>
              <a:t>Schaal meest gebruikt door </a:t>
            </a:r>
            <a:r>
              <a:rPr lang="en-GB" err="1" smtClean="0"/>
              <a:t>Paas</a:t>
            </a:r>
            <a:r>
              <a:rPr lang="en-GB" smtClean="0"/>
              <a:t> (1992)</a:t>
            </a:r>
            <a:endParaRPr lang="en-GB"/>
          </a:p>
        </p:txBody>
      </p:sp>
      <p:pic>
        <p:nvPicPr>
          <p:cNvPr id="5" name="Picture 2" descr="Media preview"/>
          <p:cNvPicPr>
            <a:picLocks noChangeAspect="1" noChangeArrowheads="1"/>
          </p:cNvPicPr>
          <p:nvPr/>
        </p:nvPicPr>
        <p:blipFill rotWithShape="1">
          <a:blip r:embed="rId2">
            <a:extLst>
              <a:ext uri="{28A0092B-C50C-407E-A947-70E740481C1C}">
                <a14:useLocalDpi xmlns:a14="http://schemas.microsoft.com/office/drawing/2010/main" val="0"/>
              </a:ext>
            </a:extLst>
          </a:blip>
          <a:srcRect t="35212" b="25187"/>
          <a:stretch/>
        </p:blipFill>
        <p:spPr bwMode="auto">
          <a:xfrm>
            <a:off x="611560" y="3163330"/>
            <a:ext cx="7613182" cy="148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746648" cy="4876800"/>
          </a:xfrm>
        </p:spPr>
        <p:txBody>
          <a:bodyPr>
            <a:normAutofit lnSpcReduction="10000"/>
          </a:bodyPr>
          <a:lstStyle/>
          <a:p>
            <a:pPr marL="0" indent="0">
              <a:buNone/>
            </a:pPr>
            <a:r>
              <a:rPr lang="en-GB" smtClean="0"/>
              <a:t>Of overdrijft naar mijn mening sommige uitkomsten van CLT onderzoek</a:t>
            </a:r>
            <a:endParaRPr lang="en-GB" smtClean="0"/>
          </a:p>
          <a:p>
            <a:pPr marL="0" indent="0">
              <a:buNone/>
            </a:pPr>
            <a:endParaRPr lang="en-GB"/>
          </a:p>
          <a:p>
            <a:pPr marL="0" indent="0">
              <a:buNone/>
            </a:pPr>
            <a:r>
              <a:rPr lang="en-GB" smtClean="0"/>
              <a:t>Neem bijvoorbeeld deze conclusie in het licht van zogenaamde ‘expertise reversal’ (hetgeen ook in zijn onderzoek soms optrad)</a:t>
            </a: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677987"/>
            <a:ext cx="593967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Callout 3"/>
          <p:cNvSpPr/>
          <p:nvPr/>
        </p:nvSpPr>
        <p:spPr>
          <a:xfrm>
            <a:off x="6156176" y="6150213"/>
            <a:ext cx="2736304" cy="707787"/>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156176" y="6356162"/>
            <a:ext cx="2786340" cy="523220"/>
          </a:xfrm>
          <a:prstGeom prst="rect">
            <a:avLst/>
          </a:prstGeom>
          <a:noFill/>
        </p:spPr>
        <p:txBody>
          <a:bodyPr wrap="none" rtlCol="0">
            <a:spAutoFit/>
          </a:bodyPr>
          <a:lstStyle/>
          <a:p>
            <a:r>
              <a:rPr lang="en-GB" sz="2800" smtClean="0"/>
              <a:t>“geen plek voor”</a:t>
            </a:r>
            <a:endParaRPr lang="en-GB" sz="2800"/>
          </a:p>
        </p:txBody>
      </p:sp>
    </p:spTree>
    <p:extLst>
      <p:ext uri="{BB962C8B-B14F-4D97-AF65-F5344CB8AC3E}">
        <p14:creationId xmlns:p14="http://schemas.microsoft.com/office/powerpoint/2010/main" val="1105630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Casus Frankrijk (Loi-Jospin)</a:t>
            </a:r>
            <a:endParaRPr lang="en-GB"/>
          </a:p>
        </p:txBody>
      </p:sp>
      <p:sp>
        <p:nvSpPr>
          <p:cNvPr id="3" name="Content Placeholder 2"/>
          <p:cNvSpPr>
            <a:spLocks noGrp="1"/>
          </p:cNvSpPr>
          <p:nvPr>
            <p:ph sz="half" idx="1"/>
          </p:nvPr>
        </p:nvSpPr>
        <p:spPr>
          <a:xfrm>
            <a:off x="251520" y="1673352"/>
            <a:ext cx="6624736" cy="4718304"/>
          </a:xfrm>
        </p:spPr>
        <p:txBody>
          <a:bodyPr>
            <a:normAutofit fontScale="92500"/>
          </a:bodyPr>
          <a:lstStyle/>
          <a:p>
            <a:r>
              <a:rPr lang="en-GB" sz="2600" smtClean="0"/>
              <a:t>Hirsch zegt: ongelijkheid toegenomen</a:t>
            </a:r>
          </a:p>
          <a:p>
            <a:r>
              <a:rPr lang="en-GB" sz="2600" smtClean="0"/>
              <a:t>Oppassen bij die interpretatie</a:t>
            </a:r>
            <a:endParaRPr lang="en-GB" sz="2600" smtClean="0"/>
          </a:p>
          <a:p>
            <a:r>
              <a:rPr lang="en-GB" sz="2600" smtClean="0"/>
              <a:t>Als dieper kijkt naar de onderliggende (Franse) </a:t>
            </a:r>
            <a:r>
              <a:rPr lang="en-GB" sz="2600" smtClean="0"/>
              <a:t>data</a:t>
            </a:r>
          </a:p>
          <a:p>
            <a:pPr lvl="1"/>
            <a:r>
              <a:rPr lang="en-GB" sz="2600" smtClean="0"/>
              <a:t>Categorieën missen </a:t>
            </a:r>
            <a:endParaRPr lang="en-GB" sz="2600" smtClean="0"/>
          </a:p>
          <a:p>
            <a:pPr lvl="1"/>
            <a:r>
              <a:rPr lang="en-GB" sz="2600" smtClean="0"/>
              <a:t>2015 editie, nog niet bekend bij uitkomen boek, laat zien dat de verschillen stabiel zijn</a:t>
            </a:r>
            <a:endParaRPr lang="en-GB" sz="2600" smtClean="0"/>
          </a:p>
          <a:p>
            <a:r>
              <a:rPr lang="en-GB" sz="2600" smtClean="0"/>
              <a:t>Boodschap: idealiterkijk je naar onderliggende data, en past inzichten dienovereenkomstig aan (wetenschap is incrementeel).</a:t>
            </a:r>
            <a:endParaRPr lang="en-GB" sz="2600"/>
          </a:p>
        </p:txBody>
      </p:sp>
      <p:sp>
        <p:nvSpPr>
          <p:cNvPr id="4" name="Rectangle 3"/>
          <p:cNvSpPr/>
          <p:nvPr/>
        </p:nvSpPr>
        <p:spPr>
          <a:xfrm>
            <a:off x="1763688" y="6309320"/>
            <a:ext cx="5886400" cy="307777"/>
          </a:xfrm>
          <a:prstGeom prst="rect">
            <a:avLst/>
          </a:prstGeom>
        </p:spPr>
        <p:txBody>
          <a:bodyPr wrap="square">
            <a:spAutoFit/>
          </a:bodyPr>
          <a:lstStyle/>
          <a:p>
            <a:r>
              <a:rPr lang="en-GB" sz="1400">
                <a:hlinkClick r:id="rId2"/>
              </a:rPr>
              <a:t>https://bokhove.net/2017/04/26/the-case-of-france</a:t>
            </a:r>
            <a:r>
              <a:rPr lang="en-GB" sz="1400" smtClean="0">
                <a:hlinkClick r:id="rId2"/>
              </a:rPr>
              <a:t>/</a:t>
            </a:r>
            <a:r>
              <a:rPr lang="en-GB" sz="1400" smtClean="0"/>
              <a:t> </a:t>
            </a:r>
            <a:endParaRPr lang="en-GB" sz="1400"/>
          </a:p>
        </p:txBody>
      </p:sp>
      <p:pic>
        <p:nvPicPr>
          <p:cNvPr id="2050" name="Picture 2" descr="https://cbokhove.files.wordpress.com/2017/04/1987_2007_2015.png"/>
          <p:cNvPicPr>
            <a:picLocks noChangeAspect="1" noChangeArrowheads="1"/>
          </p:cNvPicPr>
          <p:nvPr/>
        </p:nvPicPr>
        <p:blipFill rotWithShape="1">
          <a:blip r:embed="rId3">
            <a:extLst>
              <a:ext uri="{28A0092B-C50C-407E-A947-70E740481C1C}">
                <a14:useLocalDpi xmlns:a14="http://schemas.microsoft.com/office/drawing/2010/main" val="0"/>
              </a:ext>
            </a:extLst>
          </a:blip>
          <a:srcRect l="13821" r="9150"/>
          <a:stretch/>
        </p:blipFill>
        <p:spPr bwMode="auto">
          <a:xfrm>
            <a:off x="6246023" y="1700177"/>
            <a:ext cx="2841126" cy="28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48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Weg met de ‘klassiekers’ </a:t>
            </a:r>
            <a:r>
              <a:rPr lang="en-GB" smtClean="0"/>
              <a:t>?</a:t>
            </a:r>
            <a:endParaRPr lang="en-GB"/>
          </a:p>
        </p:txBody>
      </p:sp>
      <p:sp>
        <p:nvSpPr>
          <p:cNvPr id="3" name="Content Placeholder 2"/>
          <p:cNvSpPr>
            <a:spLocks noGrp="1"/>
          </p:cNvSpPr>
          <p:nvPr>
            <p:ph idx="1"/>
          </p:nvPr>
        </p:nvSpPr>
        <p:spPr/>
        <p:txBody>
          <a:bodyPr>
            <a:normAutofit lnSpcReduction="10000"/>
          </a:bodyPr>
          <a:lstStyle/>
          <a:p>
            <a:r>
              <a:rPr lang="en-GB" smtClean="0"/>
              <a:t>Weg met Piaget</a:t>
            </a:r>
            <a:r>
              <a:rPr lang="en-GB" smtClean="0"/>
              <a:t>, Vygotsky, Bruner, Bloom ? </a:t>
            </a:r>
          </a:p>
          <a:p>
            <a:pPr lvl="1"/>
            <a:r>
              <a:rPr lang="en-GB" smtClean="0"/>
              <a:t>Wat mij betreft niet, de wetenschap heeft belangrijke nieuwe inzichten, sommige in lijn met het verleden en sommige niet</a:t>
            </a:r>
            <a:endParaRPr lang="en-GB" smtClean="0"/>
          </a:p>
          <a:p>
            <a:pPr lvl="1"/>
            <a:r>
              <a:rPr lang="en-GB" smtClean="0">
                <a:effectLst/>
              </a:rPr>
              <a:t>Ideen kunnen echter nog steeds relevant zijn</a:t>
            </a:r>
            <a:endParaRPr lang="en-GB" smtClean="0">
              <a:effectLst/>
            </a:endParaRPr>
          </a:p>
          <a:p>
            <a:pPr lvl="1"/>
            <a:r>
              <a:rPr lang="en-GB" smtClean="0"/>
              <a:t>Ik vergelijk het met bijvoorbeeld Newton: we praten met respect over zijn werk behalve de pseudoscience en Leibniz integraalnotatie kreeg meer aanhang.</a:t>
            </a:r>
            <a:endParaRPr lang="en-GB" smtClean="0">
              <a:effectLst/>
            </a:endParaRPr>
          </a:p>
          <a:p>
            <a:r>
              <a:rPr lang="en-GB" smtClean="0"/>
              <a:t>Vygotsky’s “niet te moeilijk niet te makkelijk”: optimaliseren en regelen van </a:t>
            </a:r>
            <a:r>
              <a:rPr lang="en-GB"/>
              <a:t>‘load’? </a:t>
            </a:r>
            <a:endParaRPr lang="en-GB" smtClean="0"/>
          </a:p>
          <a:p>
            <a:r>
              <a:rPr lang="en-GB" smtClean="0"/>
              <a:t>Concreteness fading (Bruner)</a:t>
            </a:r>
          </a:p>
          <a:p>
            <a:r>
              <a:rPr lang="en-GB" smtClean="0"/>
              <a:t>Scaffolding</a:t>
            </a:r>
            <a:r>
              <a:rPr lang="en-GB"/>
              <a:t>, guidance (</a:t>
            </a:r>
            <a:r>
              <a:rPr lang="en-GB" err="1"/>
              <a:t>Renkl</a:t>
            </a:r>
            <a:r>
              <a:rPr lang="en-GB"/>
              <a:t>)</a:t>
            </a:r>
          </a:p>
          <a:p>
            <a:r>
              <a:rPr lang="en-GB" smtClean="0"/>
              <a:t>Verschillende typen kennis </a:t>
            </a:r>
            <a:r>
              <a:rPr lang="en-GB"/>
              <a:t>(Bloom)</a:t>
            </a:r>
          </a:p>
          <a:p>
            <a:r>
              <a:rPr lang="en-GB" smtClean="0"/>
              <a:t>Conflict </a:t>
            </a:r>
            <a:r>
              <a:rPr lang="en-GB"/>
              <a:t>(</a:t>
            </a:r>
            <a:r>
              <a:rPr lang="en-GB" err="1"/>
              <a:t>Kapur</a:t>
            </a:r>
            <a:r>
              <a:rPr lang="en-GB" smtClean="0"/>
              <a:t>)</a:t>
            </a:r>
            <a:endParaRPr lang="en-GB" smtClean="0">
              <a:effectLst/>
            </a:endParaRPr>
          </a:p>
        </p:txBody>
      </p:sp>
    </p:spTree>
    <p:extLst>
      <p:ext uri="{BB962C8B-B14F-4D97-AF65-F5344CB8AC3E}">
        <p14:creationId xmlns:p14="http://schemas.microsoft.com/office/powerpoint/2010/main" val="2237675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conclusies</a:t>
            </a:r>
            <a:endParaRPr lang="en-GB"/>
          </a:p>
        </p:txBody>
      </p:sp>
    </p:spTree>
    <p:extLst>
      <p:ext uri="{BB962C8B-B14F-4D97-AF65-F5344CB8AC3E}">
        <p14:creationId xmlns:p14="http://schemas.microsoft.com/office/powerpoint/2010/main" val="146064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err="1" smtClean="0"/>
              <a:t>Doel</a:t>
            </a:r>
            <a:r>
              <a:rPr lang="en-GB" smtClean="0"/>
              <a:t> </a:t>
            </a:r>
            <a:r>
              <a:rPr lang="en-GB" err="1" smtClean="0"/>
              <a:t>en</a:t>
            </a:r>
            <a:r>
              <a:rPr lang="en-GB" smtClean="0"/>
              <a:t> disclaimers</a:t>
            </a:r>
            <a:endParaRPr lang="en-GB"/>
          </a:p>
        </p:txBody>
      </p:sp>
      <p:sp>
        <p:nvSpPr>
          <p:cNvPr id="5" name="Content Placeholder 4"/>
          <p:cNvSpPr>
            <a:spLocks noGrp="1"/>
          </p:cNvSpPr>
          <p:nvPr>
            <p:ph idx="1"/>
          </p:nvPr>
        </p:nvSpPr>
        <p:spPr>
          <a:xfrm>
            <a:off x="457200" y="1600200"/>
            <a:ext cx="8435280" cy="4876800"/>
          </a:xfrm>
        </p:spPr>
        <p:txBody>
          <a:bodyPr>
            <a:normAutofit lnSpcReduction="10000"/>
          </a:bodyPr>
          <a:lstStyle/>
          <a:p>
            <a:r>
              <a:rPr lang="en-GB" smtClean="0"/>
              <a:t>We </a:t>
            </a:r>
            <a:r>
              <a:rPr lang="en-GB" err="1" smtClean="0"/>
              <a:t>lopen</a:t>
            </a:r>
            <a:r>
              <a:rPr lang="en-GB" smtClean="0"/>
              <a:t> het </a:t>
            </a:r>
            <a:r>
              <a:rPr lang="en-GB" err="1" smtClean="0"/>
              <a:t>risico</a:t>
            </a:r>
            <a:r>
              <a:rPr lang="en-GB" smtClean="0"/>
              <a:t> </a:t>
            </a:r>
            <a:r>
              <a:rPr lang="en-GB" err="1" smtClean="0"/>
              <a:t>meer</a:t>
            </a:r>
            <a:r>
              <a:rPr lang="en-GB" smtClean="0"/>
              <a:t> </a:t>
            </a:r>
            <a:r>
              <a:rPr lang="en-GB" err="1" smtClean="0"/>
              <a:t>mythes</a:t>
            </a:r>
            <a:r>
              <a:rPr lang="en-GB" smtClean="0"/>
              <a:t> </a:t>
            </a:r>
            <a:r>
              <a:rPr lang="en-GB" err="1" smtClean="0"/>
              <a:t>te</a:t>
            </a:r>
            <a:r>
              <a:rPr lang="en-GB" smtClean="0"/>
              <a:t> </a:t>
            </a:r>
            <a:r>
              <a:rPr lang="en-GB" err="1" smtClean="0"/>
              <a:t>creeren</a:t>
            </a:r>
            <a:r>
              <a:rPr lang="en-GB" smtClean="0"/>
              <a:t> </a:t>
            </a:r>
            <a:r>
              <a:rPr lang="en-GB" err="1" smtClean="0"/>
              <a:t>tijdens</a:t>
            </a:r>
            <a:r>
              <a:rPr lang="en-GB" smtClean="0"/>
              <a:t> het </a:t>
            </a:r>
            <a:r>
              <a:rPr lang="en-GB" err="1" smtClean="0"/>
              <a:t>bestrijden</a:t>
            </a:r>
            <a:r>
              <a:rPr lang="en-GB" smtClean="0"/>
              <a:t> van </a:t>
            </a:r>
            <a:r>
              <a:rPr lang="en-GB" err="1" smtClean="0"/>
              <a:t>mythes</a:t>
            </a:r>
            <a:endParaRPr lang="en-GB" smtClean="0"/>
          </a:p>
          <a:p>
            <a:r>
              <a:rPr lang="en-GB" smtClean="0"/>
              <a:t>Ik begin met een algemeen verhaal over mythes en mechanismes</a:t>
            </a:r>
            <a:endParaRPr lang="en-GB" smtClean="0"/>
          </a:p>
          <a:p>
            <a:r>
              <a:rPr lang="en-GB" smtClean="0"/>
              <a:t>…daarna geef ik wat voorbeelden hoe een mythe snel geboren kan zijn</a:t>
            </a:r>
            <a:endParaRPr lang="en-GB" smtClean="0"/>
          </a:p>
          <a:p>
            <a:pPr lvl="1"/>
            <a:r>
              <a:rPr lang="en-GB" smtClean="0"/>
              <a:t>… koos voorbeelden die nu goed in de markt liggen</a:t>
            </a:r>
            <a:endParaRPr lang="en-GB" smtClean="0"/>
          </a:p>
          <a:p>
            <a:pPr lvl="1"/>
            <a:r>
              <a:rPr lang="en-GB" smtClean="0"/>
              <a:t>… </a:t>
            </a:r>
            <a:r>
              <a:rPr lang="en-GB" smtClean="0"/>
              <a:t>maar maak aub niet de fout om te denken dat, omdat ik een kritisch geluid tav A laat horen, ik tegen A ben.</a:t>
            </a:r>
            <a:endParaRPr lang="en-GB"/>
          </a:p>
          <a:p>
            <a:r>
              <a:rPr lang="en-GB" smtClean="0"/>
              <a:t>Niet bedoeld als uitputtend overzicht</a:t>
            </a:r>
            <a:endParaRPr lang="en-GB" smtClean="0"/>
          </a:p>
          <a:p>
            <a:r>
              <a:rPr lang="en-GB" smtClean="0"/>
              <a:t>Meeste referenties aan het eind</a:t>
            </a:r>
            <a:endParaRPr lang="en-GB" smtClean="0"/>
          </a:p>
          <a:p>
            <a:r>
              <a:rPr lang="en-GB" smtClean="0"/>
              <a:t>Ironisch genoeg, een presentatie zoals deze zal altijd een versimpeling zijn. Ik heb directe quotes Engels gehouden.</a:t>
            </a:r>
            <a:endParaRPr lang="en-GB" smtClean="0"/>
          </a:p>
        </p:txBody>
      </p:sp>
    </p:spTree>
    <p:extLst>
      <p:ext uri="{BB962C8B-B14F-4D97-AF65-F5344CB8AC3E}">
        <p14:creationId xmlns:p14="http://schemas.microsoft.com/office/powerpoint/2010/main" val="1381226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5874070"/>
          </a:xfrm>
        </p:spPr>
        <p:txBody>
          <a:bodyPr>
            <a:normAutofit lnSpcReduction="10000"/>
          </a:bodyPr>
          <a:lstStyle/>
          <a:p>
            <a:r>
              <a:rPr lang="en-GB" smtClean="0"/>
              <a:t>Volg bronnen op</a:t>
            </a:r>
            <a:endParaRPr lang="en-GB" smtClean="0"/>
          </a:p>
          <a:p>
            <a:pPr lvl="1"/>
            <a:r>
              <a:rPr lang="en-GB" smtClean="0"/>
              <a:t>Maar… dit kan zeer tijdrovend zijn</a:t>
            </a:r>
            <a:endParaRPr lang="en-GB" smtClean="0"/>
          </a:p>
          <a:p>
            <a:r>
              <a:rPr lang="en-GB" smtClean="0"/>
              <a:t>Lees, lees en lees (en wacht soms met conclusies trekken, totdat je flink wat gelezen hebt). Wetenschap werkt incrementeel.</a:t>
            </a:r>
            <a:endParaRPr lang="en-GB"/>
          </a:p>
          <a:p>
            <a:r>
              <a:rPr lang="en-GB" smtClean="0"/>
              <a:t>Pas op met over-simplificaties</a:t>
            </a:r>
            <a:endParaRPr lang="en-GB" smtClean="0"/>
          </a:p>
          <a:p>
            <a:pPr lvl="1"/>
            <a:r>
              <a:rPr lang="en-GB" smtClean="0"/>
              <a:t>Merk op dat het feit dat sommigen zaken over-compliceren, betekent niet dat ‘simpel beter is’ (Occam). </a:t>
            </a:r>
          </a:p>
          <a:p>
            <a:pPr lvl="1"/>
            <a:r>
              <a:rPr lang="en-GB" smtClean="0"/>
              <a:t>Nuance </a:t>
            </a:r>
            <a:r>
              <a:rPr lang="en-GB" smtClean="0"/>
              <a:t>is ok, </a:t>
            </a:r>
            <a:r>
              <a:rPr lang="en-GB" smtClean="0"/>
              <a:t>en betekent niet dat je discussie uit de weg gaat.</a:t>
            </a:r>
          </a:p>
          <a:p>
            <a:pPr lvl="1"/>
            <a:r>
              <a:rPr lang="en-GB" smtClean="0"/>
              <a:t>Willingham (2017):</a:t>
            </a:r>
            <a:br>
              <a:rPr lang="en-GB" smtClean="0"/>
            </a:br>
            <a:r>
              <a:rPr lang="en-GB" smtClean="0"/>
              <a:t>Sleutelwoord: </a:t>
            </a:r>
            <a:br>
              <a:rPr lang="en-GB" smtClean="0"/>
            </a:br>
            <a:r>
              <a:rPr lang="en-GB" smtClean="0"/>
              <a:t>‘misleiden’</a:t>
            </a:r>
            <a:br>
              <a:rPr lang="en-GB" smtClean="0"/>
            </a:br>
            <a:r>
              <a:rPr lang="en-GB" smtClean="0"/>
              <a:t/>
            </a:r>
            <a:br>
              <a:rPr lang="en-GB" smtClean="0"/>
            </a:br>
            <a:r>
              <a:rPr lang="en-GB" smtClean="0"/>
              <a:t>Maar neem het werk-</a:t>
            </a:r>
            <a:br>
              <a:rPr lang="en-GB" smtClean="0"/>
            </a:br>
            <a:r>
              <a:rPr lang="en-GB" smtClean="0"/>
              <a:t>geheugen:</a:t>
            </a:r>
            <a:br>
              <a:rPr lang="en-GB" smtClean="0"/>
            </a:br>
            <a:r>
              <a:rPr lang="en-GB" err="1" smtClean="0"/>
              <a:t>Oberauer</a:t>
            </a:r>
            <a:r>
              <a:rPr lang="en-GB" smtClean="0"/>
              <a:t> et al. (2016)</a:t>
            </a:r>
            <a:br>
              <a:rPr lang="en-GB" smtClean="0"/>
            </a:br>
            <a:r>
              <a:rPr lang="en-GB" smtClean="0"/>
              <a:t>en </a:t>
            </a:r>
            <a:br>
              <a:rPr lang="en-GB" smtClean="0"/>
            </a:br>
            <a:r>
              <a:rPr lang="en-GB" smtClean="0"/>
              <a:t>Bays (2018)</a:t>
            </a:r>
            <a:endParaRPr lang="en-GB" smtClean="0"/>
          </a:p>
          <a:p>
            <a:endParaRPr lang="en-GB" smtClean="0"/>
          </a:p>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88973"/>
            <a:ext cx="5726157" cy="25617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2834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mtClean="0"/>
              <a:t>15 jaar is misschien een beetje te veel van het goede, maar geef aan wat de context en beperkingen zijn.</a:t>
            </a:r>
            <a:endParaRPr lang="en-GB"/>
          </a:p>
          <a:p>
            <a:r>
              <a:rPr lang="en-GB" smtClean="0"/>
              <a:t>Onderwijs, bijvoorbeeld. </a:t>
            </a:r>
            <a:r>
              <a:rPr lang="en-GB"/>
              <a:t>“These results suggest that further training in science may help people to better understand what makes something a good explanation, possibly mitigating the reductive allure effect.” (Hopkins et al., 2016, p. 75)</a:t>
            </a:r>
          </a:p>
          <a:p>
            <a:r>
              <a:rPr lang="en-GB" smtClean="0"/>
              <a:t>Misschien moeten we ook maar eens accepteren dat in de sociale wetenschap er sprake is van </a:t>
            </a:r>
            <a:r>
              <a:rPr lang="en-GB"/>
              <a:t>‘a lesser form of knowledge’ (</a:t>
            </a:r>
            <a:r>
              <a:rPr lang="en-GB" err="1"/>
              <a:t>Labaree</a:t>
            </a:r>
            <a:r>
              <a:rPr lang="en-GB"/>
              <a:t>, 1998)</a:t>
            </a:r>
          </a:p>
          <a:p>
            <a:endParaRPr lang="en-GB"/>
          </a:p>
        </p:txBody>
      </p:sp>
    </p:spTree>
    <p:extLst>
      <p:ext uri="{BB962C8B-B14F-4D97-AF65-F5344CB8AC3E}">
        <p14:creationId xmlns:p14="http://schemas.microsoft.com/office/powerpoint/2010/main" val="2343342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nline afbeelding 1"/>
          <p:cNvSpPr>
            <a:spLocks noChangeAspect="1" noChangeArrowheads="1"/>
          </p:cNvSpPr>
          <p:nvPr/>
        </p:nvSpPr>
        <p:spPr bwMode="auto">
          <a:xfrm>
            <a:off x="155575" y="-1012825"/>
            <a:ext cx="1733550"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nline afbeelding 1"/>
          <p:cNvSpPr>
            <a:spLocks noChangeAspect="1" noChangeArrowheads="1"/>
          </p:cNvSpPr>
          <p:nvPr/>
        </p:nvSpPr>
        <p:spPr bwMode="auto">
          <a:xfrm>
            <a:off x="307975" y="-860425"/>
            <a:ext cx="1733550"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898308" y="5589240"/>
            <a:ext cx="6789039" cy="1077218"/>
          </a:xfrm>
          <a:prstGeom prst="rect">
            <a:avLst/>
          </a:prstGeom>
          <a:noFill/>
        </p:spPr>
        <p:txBody>
          <a:bodyPr wrap="none" rtlCol="0">
            <a:spAutoFit/>
          </a:bodyPr>
          <a:lstStyle/>
          <a:p>
            <a:pPr algn="ctr"/>
            <a:r>
              <a:rPr lang="en-GB" sz="3200" smtClean="0"/>
              <a:t>@</a:t>
            </a:r>
            <a:r>
              <a:rPr lang="en-GB" sz="3200" err="1" smtClean="0"/>
              <a:t>cbokhove</a:t>
            </a:r>
            <a:endParaRPr lang="en-GB" sz="3200" smtClean="0"/>
          </a:p>
          <a:p>
            <a:pPr algn="ctr"/>
            <a:r>
              <a:rPr lang="en-GB" sz="3200" smtClean="0"/>
              <a:t>Misschien interessant: </a:t>
            </a:r>
            <a:r>
              <a:rPr lang="en-GB" sz="3200" smtClean="0">
                <a:hlinkClick r:id="rId2"/>
              </a:rPr>
              <a:t>deze podcast</a:t>
            </a:r>
            <a:endParaRPr lang="en-GB" sz="32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021" y="1254125"/>
            <a:ext cx="3737604" cy="401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500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Geselecteerde referenties</a:t>
            </a:r>
            <a:endParaRPr lang="en-GB"/>
          </a:p>
        </p:txBody>
      </p:sp>
      <p:sp>
        <p:nvSpPr>
          <p:cNvPr id="5" name="Content Placeholder 4"/>
          <p:cNvSpPr>
            <a:spLocks noGrp="1"/>
          </p:cNvSpPr>
          <p:nvPr>
            <p:ph idx="1"/>
          </p:nvPr>
        </p:nvSpPr>
        <p:spPr>
          <a:xfrm>
            <a:off x="683568" y="1556792"/>
            <a:ext cx="7776864" cy="4896544"/>
          </a:xfrm>
        </p:spPr>
        <p:txBody>
          <a:bodyPr>
            <a:normAutofit fontScale="77500" lnSpcReduction="20000"/>
          </a:bodyPr>
          <a:lstStyle/>
          <a:p>
            <a:pPr marL="0" indent="-180000">
              <a:buNone/>
            </a:pPr>
            <a:r>
              <a:rPr lang="en-GB" sz="1400"/>
              <a:t>Bays, P.M. (2018). Reassessing the Evidence for Capacity Limits in Neural Signals Related to Working Memory. </a:t>
            </a:r>
            <a:r>
              <a:rPr lang="en-GB" sz="1400" i="1"/>
              <a:t>Cerebral Cortex</a:t>
            </a:r>
            <a:r>
              <a:rPr lang="en-GB" sz="1400"/>
              <a:t>, </a:t>
            </a:r>
            <a:r>
              <a:rPr lang="en-GB" sz="1400">
                <a:hlinkClick r:id="rId2"/>
              </a:rPr>
              <a:t>https://doi.org/10.1093/cercor/bhx351</a:t>
            </a:r>
            <a:r>
              <a:rPr lang="en-GB" sz="1400"/>
              <a:t> </a:t>
            </a:r>
          </a:p>
          <a:p>
            <a:pPr marL="0" indent="-180000">
              <a:buNone/>
            </a:pPr>
            <a:r>
              <a:rPr lang="en-GB" sz="1400"/>
              <a:t>Carrell, S E, M Hoekstra and E Kuka (2016) “The long-run effects of disruptive peers”, NBER Working Paper 22042. </a:t>
            </a:r>
            <a:r>
              <a:rPr lang="en-GB" sz="1400">
                <a:hlinkClick r:id="rId3"/>
              </a:rPr>
              <a:t>link</a:t>
            </a:r>
            <a:r>
              <a:rPr lang="en-GB" sz="1400"/>
              <a:t>.</a:t>
            </a:r>
          </a:p>
          <a:p>
            <a:pPr marL="0" indent="-180000">
              <a:buNone/>
            </a:pPr>
            <a:r>
              <a:rPr lang="en-GB" sz="1400"/>
              <a:t>Farah, M.J., &amp; Hook, C.J. (2013). The Seductive Allure of “Seductive Allure”. </a:t>
            </a:r>
            <a:r>
              <a:rPr lang="en-GB" sz="1400" i="1"/>
              <a:t>Perspectives on Psychological Science</a:t>
            </a:r>
            <a:r>
              <a:rPr lang="en-GB" sz="1400"/>
              <a:t>, </a:t>
            </a:r>
            <a:r>
              <a:rPr lang="en-GB" sz="1400" i="1"/>
              <a:t>8</a:t>
            </a:r>
            <a:r>
              <a:rPr lang="en-GB" sz="1400"/>
              <a:t>(1), 88-90.</a:t>
            </a:r>
          </a:p>
          <a:p>
            <a:pPr marL="0" indent="-180000">
              <a:buNone/>
            </a:pPr>
            <a:r>
              <a:rPr lang="en-GB" sz="1400"/>
              <a:t>Hopkins, E.J., Weisberg, D.S., &amp; Taylor, J.C.V. (2016). The seductive allure is a reductive allure: People prefer scientific explanations that contain logically irrelevant reductive information. </a:t>
            </a:r>
            <a:r>
              <a:rPr lang="en-GB" sz="1400" i="1"/>
              <a:t>Cognition</a:t>
            </a:r>
            <a:r>
              <a:rPr lang="en-GB" sz="1400"/>
              <a:t>, </a:t>
            </a:r>
            <a:r>
              <a:rPr lang="en-GB" sz="1400" i="1"/>
              <a:t>155</a:t>
            </a:r>
            <a:r>
              <a:rPr lang="en-GB" sz="1400"/>
              <a:t>, 67-76.</a:t>
            </a:r>
          </a:p>
          <a:p>
            <a:pPr marL="0" indent="-180000">
              <a:buNone/>
            </a:pPr>
            <a:r>
              <a:rPr lang="en-GB" sz="1400"/>
              <a:t>Howard-Jones, P. (2014). Neuroscience and education: myths and messages. </a:t>
            </a:r>
            <a:r>
              <a:rPr lang="en-GB" sz="1400" i="1"/>
              <a:t>Nature Reviews Neuroscience</a:t>
            </a:r>
            <a:r>
              <a:rPr lang="en-GB" sz="1400"/>
              <a:t>, </a:t>
            </a:r>
            <a:r>
              <a:rPr lang="en-GB" sz="1400" i="1"/>
              <a:t>15</a:t>
            </a:r>
            <a:r>
              <a:rPr lang="en-GB" sz="1400"/>
              <a:t>(12), 817-824. </a:t>
            </a:r>
          </a:p>
          <a:p>
            <a:pPr marL="0" indent="-180000">
              <a:buNone/>
            </a:pPr>
            <a:r>
              <a:rPr lang="en-GB" sz="1400"/>
              <a:t>Labaree, D.F. (1998). Educational researchers: Living with a lesser form of knowledge. </a:t>
            </a:r>
            <a:r>
              <a:rPr lang="en-GB" sz="1400" i="1"/>
              <a:t>Educational Researcher</a:t>
            </a:r>
            <a:r>
              <a:rPr lang="en-GB" sz="1400"/>
              <a:t>, </a:t>
            </a:r>
            <a:r>
              <a:rPr lang="en-GB" sz="1400" i="1"/>
              <a:t>27</a:t>
            </a:r>
            <a:r>
              <a:rPr lang="en-GB" sz="1400"/>
              <a:t>(8), 4-12.</a:t>
            </a:r>
          </a:p>
          <a:p>
            <a:pPr marL="0" indent="-180000">
              <a:buNone/>
            </a:pPr>
            <a:r>
              <a:rPr lang="en-GB" sz="1400"/>
              <a:t>Lilienfeld, S.O., Pydych, A.L., Lynn, S.J., Latzman, R.D., &amp; Waldman, I.D. (2017). 50 Differences that make a difference: A compendium of frequently confused term pairs in psychology. </a:t>
            </a:r>
            <a:r>
              <a:rPr lang="en-GB" sz="1400" i="1"/>
              <a:t>Frontiers in Psychology</a:t>
            </a:r>
            <a:r>
              <a:rPr lang="en-GB" sz="1400"/>
              <a:t>, </a:t>
            </a:r>
            <a:r>
              <a:rPr lang="en-GB" sz="1400">
                <a:hlinkClick r:id="rId4"/>
              </a:rPr>
              <a:t>https://doi.org/10.3389/feduc.2017.00037</a:t>
            </a:r>
            <a:r>
              <a:rPr lang="en-GB" sz="1400"/>
              <a:t> </a:t>
            </a:r>
          </a:p>
          <a:p>
            <a:pPr marL="0" indent="-180000">
              <a:buNone/>
            </a:pPr>
            <a:r>
              <a:rPr lang="en-GB" sz="1400"/>
              <a:t>Lilienfeld, S.O., Sauvigné, K.C., Lynn, S.J., Cautin, R.L., Latzman, R.D., &amp; Waldman, I.D. (2015). Fifty psychological and psychiatric terms to avoid: a list of inaccurate, misleading, misused, ambiguous, and logically confused words and phrases. </a:t>
            </a:r>
            <a:r>
              <a:rPr lang="en-GB" sz="1400" i="1"/>
              <a:t>Frontiers in Psychology</a:t>
            </a:r>
            <a:r>
              <a:rPr lang="en-GB" sz="1400"/>
              <a:t>, </a:t>
            </a:r>
            <a:r>
              <a:rPr lang="en-GB" sz="1400">
                <a:hlinkClick r:id="rId5"/>
              </a:rPr>
              <a:t>https://doi.org/10.3389/fpsyg.2015.01100</a:t>
            </a:r>
            <a:r>
              <a:rPr lang="en-GB" sz="1400"/>
              <a:t> </a:t>
            </a:r>
          </a:p>
          <a:p>
            <a:pPr marL="0" indent="-180000">
              <a:buNone/>
            </a:pPr>
            <a:r>
              <a:rPr lang="en-GB" sz="1400"/>
              <a:t>Macdonald, K., Germine, L., Anderson, A., Christodoulou, J., &amp; McGrath, L.M. (2017). Dispelling the myth: Training in education or neuroscience decreases but does not eliminate beliefs in neuromyths, </a:t>
            </a:r>
            <a:r>
              <a:rPr lang="en-GB" sz="1400" i="1"/>
              <a:t>Frontiers in Psychology, </a:t>
            </a:r>
            <a:r>
              <a:rPr lang="en-GB" sz="1400">
                <a:hlinkClick r:id="rId6"/>
              </a:rPr>
              <a:t>https://doi.org/10.3389/fpsyg.2017.01314</a:t>
            </a:r>
            <a:r>
              <a:rPr lang="en-GB" sz="1400"/>
              <a:t> </a:t>
            </a:r>
          </a:p>
          <a:p>
            <a:pPr marL="0" indent="-180000">
              <a:buNone/>
            </a:pPr>
            <a:r>
              <a:rPr lang="en-GB" sz="1400"/>
              <a:t>McCabe, D.P., &amp; Castel, A.D. (2008). Seeing is believing: The effect of brain images on judgments of scientific reasoning. </a:t>
            </a:r>
            <a:r>
              <a:rPr lang="en-GB" sz="1400" i="1"/>
              <a:t>Cognition</a:t>
            </a:r>
            <a:r>
              <a:rPr lang="en-GB" sz="1400"/>
              <a:t>, </a:t>
            </a:r>
            <a:r>
              <a:rPr lang="en-GB" sz="1400" i="1"/>
              <a:t>107</a:t>
            </a:r>
            <a:r>
              <a:rPr lang="en-GB" sz="1400"/>
              <a:t>, 343-352.</a:t>
            </a:r>
          </a:p>
          <a:p>
            <a:pPr marL="0" indent="-180000">
              <a:buNone/>
            </a:pPr>
            <a:r>
              <a:rPr lang="en-GB" sz="1400"/>
              <a:t>Oberauer, K., Farrell, S., Jarrold, C., &amp; Lewandowsky, S. (2016). What limits working memory capacity? </a:t>
            </a:r>
            <a:r>
              <a:rPr lang="en-GB" sz="1400" i="1"/>
              <a:t>Psychological Bulletin</a:t>
            </a:r>
            <a:r>
              <a:rPr lang="en-GB" sz="1400"/>
              <a:t>, </a:t>
            </a:r>
            <a:r>
              <a:rPr lang="en-GB" sz="1400" i="1"/>
              <a:t>142</a:t>
            </a:r>
            <a:r>
              <a:rPr lang="en-GB" sz="1400"/>
              <a:t>(7)</a:t>
            </a:r>
            <a:r>
              <a:rPr lang="en-GB" sz="1400" i="1"/>
              <a:t>, </a:t>
            </a:r>
            <a:r>
              <a:rPr lang="en-GB" sz="1400"/>
              <a:t>758-799</a:t>
            </a:r>
            <a:r>
              <a:rPr lang="en-GB" sz="1400" i="1"/>
              <a:t>.</a:t>
            </a:r>
            <a:endParaRPr lang="en-GB" sz="1400"/>
          </a:p>
          <a:p>
            <a:pPr marL="0" indent="-180000">
              <a:buNone/>
            </a:pPr>
            <a:r>
              <a:rPr lang="en-GB" sz="1400"/>
              <a:t>Paas, F. (1992). Training strategies for attaining transfer of problem-solving skill in statistics: A cognitive-load approach. </a:t>
            </a:r>
            <a:r>
              <a:rPr lang="en-GB" sz="1400" i="1"/>
              <a:t>Journal of Educational Psychology</a:t>
            </a:r>
            <a:r>
              <a:rPr lang="en-GB" sz="1400"/>
              <a:t>, </a:t>
            </a:r>
            <a:r>
              <a:rPr lang="en-GB" sz="1400" i="1"/>
              <a:t>84</a:t>
            </a:r>
            <a:r>
              <a:rPr lang="en-GB" sz="1400"/>
              <a:t>(4), 429-434.</a:t>
            </a:r>
          </a:p>
          <a:p>
            <a:pPr marL="0" indent="-180000">
              <a:buNone/>
            </a:pPr>
            <a:r>
              <a:rPr lang="en-GB" sz="1400"/>
              <a:t>Rekdal, O.B. (2014). Academic urban legends. </a:t>
            </a:r>
            <a:r>
              <a:rPr lang="en-GB" sz="1400" i="1"/>
              <a:t>Social Studies of Science</a:t>
            </a:r>
            <a:r>
              <a:rPr lang="en-GB" sz="1400"/>
              <a:t>, </a:t>
            </a:r>
            <a:r>
              <a:rPr lang="en-GB" sz="1400" i="1"/>
              <a:t>44</a:t>
            </a:r>
            <a:r>
              <a:rPr lang="en-GB" sz="1400"/>
              <a:t>(4), 638-654.</a:t>
            </a:r>
          </a:p>
          <a:p>
            <a:pPr marL="0" indent="-180000">
              <a:buNone/>
            </a:pPr>
            <a:r>
              <a:rPr lang="en-GB" sz="1400"/>
              <a:t>Robinson-Garcia, N., Costas, R., Isett, K., Melkers, J., &amp; Hicks, D. (2017). The unbearable emptiness of tweeting—About journal articles. </a:t>
            </a:r>
            <a:r>
              <a:rPr lang="en-GB" sz="1400" i="1"/>
              <a:t>PLOS</a:t>
            </a:r>
            <a:r>
              <a:rPr lang="en-GB" sz="1400"/>
              <a:t> </a:t>
            </a:r>
            <a:r>
              <a:rPr lang="en-GB" sz="1400" i="1"/>
              <a:t>one. </a:t>
            </a:r>
            <a:r>
              <a:rPr lang="en-GB" sz="1400">
                <a:hlinkClick r:id="rId7"/>
              </a:rPr>
              <a:t>https://doi.org/10.1371/journal.pone.0183551</a:t>
            </a:r>
            <a:endParaRPr lang="en-GB" sz="1400"/>
          </a:p>
          <a:p>
            <a:pPr marL="0" indent="-180000">
              <a:buNone/>
            </a:pPr>
            <a:r>
              <a:rPr lang="en-GB" sz="1400"/>
              <a:t>Willingham, D.T. (2017). A mental model of the learner: Teaching the basic science of educational psychology to future teachers. </a:t>
            </a:r>
            <a:r>
              <a:rPr lang="en-GB" sz="1400" i="1"/>
              <a:t>Mind, Brain and Education</a:t>
            </a:r>
            <a:r>
              <a:rPr lang="en-GB" sz="1400"/>
              <a:t>, </a:t>
            </a:r>
            <a:r>
              <a:rPr lang="en-GB" sz="1400" i="1"/>
              <a:t>11</a:t>
            </a:r>
            <a:r>
              <a:rPr lang="en-GB" sz="1400"/>
              <a:t>(4), 166-175.</a:t>
            </a:r>
          </a:p>
          <a:p>
            <a:pPr marL="0" indent="-180000">
              <a:buNone/>
            </a:pPr>
            <a:endParaRPr lang="en-GB" sz="1400"/>
          </a:p>
          <a:p>
            <a:pPr marL="0" indent="-180000">
              <a:buNone/>
            </a:pPr>
            <a:endParaRPr lang="en-GB" sz="1400"/>
          </a:p>
          <a:p>
            <a:pPr marL="0" indent="-180000">
              <a:buNone/>
            </a:pPr>
            <a:endParaRPr lang="en-GB" sz="1400"/>
          </a:p>
        </p:txBody>
      </p:sp>
    </p:spTree>
    <p:extLst>
      <p:ext uri="{BB962C8B-B14F-4D97-AF65-F5344CB8AC3E}">
        <p14:creationId xmlns:p14="http://schemas.microsoft.com/office/powerpoint/2010/main" val="228869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2348880"/>
            <a:ext cx="7772400" cy="2200275"/>
          </a:xfrm>
        </p:spPr>
        <p:txBody>
          <a:bodyPr/>
          <a:lstStyle/>
          <a:p>
            <a:r>
              <a:rPr lang="en-GB" smtClean="0"/>
              <a:t>Wat kunnen we over mythes zeggen</a:t>
            </a:r>
            <a:endParaRPr lang="en-GB"/>
          </a:p>
        </p:txBody>
      </p:sp>
      <p:sp>
        <p:nvSpPr>
          <p:cNvPr id="7" name="Text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346492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3486" y="6550223"/>
            <a:ext cx="5886400" cy="307777"/>
          </a:xfrm>
          <a:prstGeom prst="rect">
            <a:avLst/>
          </a:prstGeom>
        </p:spPr>
        <p:txBody>
          <a:bodyPr wrap="square">
            <a:spAutoFit/>
          </a:bodyPr>
          <a:lstStyle/>
          <a:p>
            <a:pPr algn="r"/>
            <a:r>
              <a:rPr lang="en-GB" sz="1400">
                <a:hlinkClick r:id="rId2"/>
              </a:rPr>
              <a:t>https://</a:t>
            </a:r>
            <a:r>
              <a:rPr lang="en-GB" sz="1400" smtClean="0">
                <a:hlinkClick r:id="rId2"/>
              </a:rPr>
              <a:t>en.oxforddictionaries.com/definition/myth</a:t>
            </a:r>
            <a:r>
              <a:rPr lang="en-GB" sz="1400" smtClean="0"/>
              <a:t> </a:t>
            </a:r>
            <a:endParaRPr lang="en-GB" sz="14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92" y="2060848"/>
            <a:ext cx="84500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79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Howard-Jones (2014)</a:t>
            </a:r>
            <a:endParaRPr lang="en-GB"/>
          </a:p>
        </p:txBody>
      </p:sp>
      <p:sp>
        <p:nvSpPr>
          <p:cNvPr id="3" name="Content Placeholder 2"/>
          <p:cNvSpPr>
            <a:spLocks noGrp="1"/>
          </p:cNvSpPr>
          <p:nvPr>
            <p:ph idx="1"/>
          </p:nvPr>
        </p:nvSpPr>
        <p:spPr/>
        <p:txBody>
          <a:bodyPr/>
          <a:lstStyle/>
          <a:p>
            <a:pPr marL="0" indent="0">
              <a:buNone/>
            </a:pPr>
            <a:r>
              <a:rPr lang="en-GB" smtClean="0"/>
              <a:t>“In </a:t>
            </a:r>
            <a:r>
              <a:rPr lang="en-GB"/>
              <a:t>2002, the Brain and Learning project of the UK’s Organization of Economic Co‑operation and Development (</a:t>
            </a:r>
            <a:r>
              <a:rPr lang="en-GB" smtClean="0"/>
              <a:t>OECD) </a:t>
            </a:r>
            <a:r>
              <a:rPr lang="en-GB"/>
              <a:t>drew attention to the many misconceptions about the mind and brain that arise outside of the medical and scientific communities</a:t>
            </a:r>
            <a:r>
              <a:rPr lang="en-GB" smtClean="0"/>
              <a:t>.” (Howard-Jones, 2014, p. 817)</a:t>
            </a:r>
            <a:endParaRPr lang="en-GB"/>
          </a:p>
        </p:txBody>
      </p:sp>
    </p:spTree>
    <p:extLst>
      <p:ext uri="{BB962C8B-B14F-4D97-AF65-F5344CB8AC3E}">
        <p14:creationId xmlns:p14="http://schemas.microsoft.com/office/powerpoint/2010/main" val="3349693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Mythes beginnen</a:t>
            </a:r>
            <a:endParaRPr lang="en-GB"/>
          </a:p>
        </p:txBody>
      </p:sp>
      <p:sp>
        <p:nvSpPr>
          <p:cNvPr id="3" name="Content Placeholder 2"/>
          <p:cNvSpPr>
            <a:spLocks noGrp="1"/>
          </p:cNvSpPr>
          <p:nvPr>
            <p:ph idx="1"/>
          </p:nvPr>
        </p:nvSpPr>
        <p:spPr/>
        <p:txBody>
          <a:bodyPr/>
          <a:lstStyle/>
          <a:p>
            <a:pPr marL="0" indent="0">
              <a:buNone/>
            </a:pPr>
            <a:r>
              <a:rPr lang="en-GB" smtClean="0"/>
              <a:t>“examples </a:t>
            </a:r>
            <a:r>
              <a:rPr lang="en-GB"/>
              <a:t>of cases in which entrepreneurs have knowingly set out to mislead educators are difficult to find.” (Howard-Jones, 2014, p. 817)</a:t>
            </a:r>
          </a:p>
          <a:p>
            <a:pPr marL="0" indent="0">
              <a:buNone/>
            </a:pPr>
            <a:endParaRPr lang="en-GB"/>
          </a:p>
          <a:p>
            <a:pPr marL="0" indent="0">
              <a:buNone/>
            </a:pPr>
            <a:r>
              <a:rPr lang="en-GB" smtClean="0"/>
              <a:t>“more </a:t>
            </a:r>
            <a:r>
              <a:rPr lang="en-GB"/>
              <a:t>likely that such interventions originate from </a:t>
            </a:r>
            <a:r>
              <a:rPr lang="en-GB" b="1">
                <a:solidFill>
                  <a:srgbClr val="FF0000"/>
                </a:solidFill>
              </a:rPr>
              <a:t>uninformed interpretations of genuine scientific facts</a:t>
            </a:r>
            <a:r>
              <a:rPr lang="en-GB"/>
              <a:t> and are promoted by victims of their own wishful thinking who hold a “sincere but deluded fixation on some eccentric theory that the holder is absolutely sure will revolutionize science and society” (Howard-Jones, 2014, p. 817)</a:t>
            </a:r>
          </a:p>
        </p:txBody>
      </p:sp>
    </p:spTree>
    <p:extLst>
      <p:ext uri="{BB962C8B-B14F-4D97-AF65-F5344CB8AC3E}">
        <p14:creationId xmlns:p14="http://schemas.microsoft.com/office/powerpoint/2010/main" val="349299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En worden in stand gehouden door…</a:t>
            </a:r>
            <a:endParaRPr lang="en-GB"/>
          </a:p>
        </p:txBody>
      </p:sp>
      <p:sp>
        <p:nvSpPr>
          <p:cNvPr id="3" name="Content Placeholder 2"/>
          <p:cNvSpPr>
            <a:spLocks noGrp="1"/>
          </p:cNvSpPr>
          <p:nvPr>
            <p:ph sz="half" idx="1"/>
          </p:nvPr>
        </p:nvSpPr>
        <p:spPr/>
        <p:txBody>
          <a:bodyPr>
            <a:normAutofit fontScale="85000" lnSpcReduction="20000"/>
          </a:bodyPr>
          <a:lstStyle/>
          <a:p>
            <a:r>
              <a:rPr lang="en-GB" smtClean="0"/>
              <a:t>Culturele condities bijvoorbeeld verschillen in terminology en taal (jargon)</a:t>
            </a:r>
            <a:endParaRPr lang="en-GB" smtClean="0"/>
          </a:p>
          <a:p>
            <a:pPr lvl="1"/>
            <a:r>
              <a:rPr lang="en-GB" smtClean="0"/>
              <a:t>Zie bijv ook </a:t>
            </a:r>
            <a:r>
              <a:rPr lang="en-GB" err="1" smtClean="0"/>
              <a:t>Lilienfeld</a:t>
            </a:r>
            <a:r>
              <a:rPr lang="en-GB" smtClean="0"/>
              <a:t> et al. (2015, 2017) for </a:t>
            </a:r>
            <a:r>
              <a:rPr lang="en-GB" smtClean="0"/>
              <a:t>overzichten met psychologische termen om te vermijden of woordparen die verwarring in de hand werken</a:t>
            </a:r>
            <a:endParaRPr lang="en-GB" smtClean="0"/>
          </a:p>
          <a:p>
            <a:r>
              <a:rPr lang="en-GB" smtClean="0"/>
              <a:t>Literatuur is lastig om te bereiken of doorgronden</a:t>
            </a:r>
            <a:endParaRPr lang="en-GB" smtClean="0"/>
          </a:p>
          <a:p>
            <a:r>
              <a:rPr lang="en-GB" smtClean="0"/>
              <a:t>Ontestbaar</a:t>
            </a:r>
            <a:endParaRPr lang="en-GB" smtClean="0"/>
          </a:p>
          <a:p>
            <a:r>
              <a:rPr lang="en-GB" smtClean="0"/>
              <a:t>Vooroordelen</a:t>
            </a:r>
            <a:endParaRPr lang="en-GB" smtClean="0"/>
          </a:p>
          <a:p>
            <a:r>
              <a:rPr lang="en-GB" smtClean="0"/>
              <a:t>Complex</a:t>
            </a:r>
            <a:endParaRPr lang="en-GB"/>
          </a:p>
        </p:txBody>
      </p:sp>
      <p:pic>
        <p:nvPicPr>
          <p:cNvPr id="12290"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28374" r="34322"/>
          <a:stretch/>
        </p:blipFill>
        <p:spPr bwMode="auto">
          <a:xfrm>
            <a:off x="4389159" y="2348880"/>
            <a:ext cx="4728495" cy="324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249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Macdonald et al. (2017)</a:t>
            </a:r>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176646"/>
            <a:ext cx="8583537" cy="348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736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2393</TotalTime>
  <Words>1803</Words>
  <Application>Microsoft Office PowerPoint</Application>
  <PresentationFormat>On-screen Show (4:3)</PresentationFormat>
  <Paragraphs>146</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DIT is DE NIEUWE M*thE!</vt:lpstr>
      <vt:lpstr>Wie ben ik ?</vt:lpstr>
      <vt:lpstr>Doel en disclaimers</vt:lpstr>
      <vt:lpstr>Wat kunnen we over mythes zeggen</vt:lpstr>
      <vt:lpstr>PowerPoint Presentation</vt:lpstr>
      <vt:lpstr>Howard-Jones (2014)</vt:lpstr>
      <vt:lpstr>Mythes beginnen</vt:lpstr>
      <vt:lpstr>En worden in stand gehouden door…</vt:lpstr>
      <vt:lpstr>Macdonald et al. (2017)</vt:lpstr>
      <vt:lpstr>PowerPoint Presentation</vt:lpstr>
      <vt:lpstr>Rekdal (2014)</vt:lpstr>
      <vt:lpstr>‘The truth is too simple’</vt:lpstr>
      <vt:lpstr>Hamblin (1981)</vt:lpstr>
      <vt:lpstr>Ironie</vt:lpstr>
      <vt:lpstr>PowerPoint Presentation</vt:lpstr>
      <vt:lpstr>“Follies and fallacies in medicine”</vt:lpstr>
      <vt:lpstr>Robin-Garcia et al. (2017)</vt:lpstr>
      <vt:lpstr>PowerPoint Presentation</vt:lpstr>
      <vt:lpstr>PowerPoint Presentation</vt:lpstr>
      <vt:lpstr>Enkele voorbeelden</vt:lpstr>
      <vt:lpstr>PowerPoint Presentation</vt:lpstr>
      <vt:lpstr>Carrell et al. (2016)</vt:lpstr>
      <vt:lpstr>‘Seductive allure’</vt:lpstr>
      <vt:lpstr>Cognitive Load Theory</vt:lpstr>
      <vt:lpstr>PowerPoint Presentation</vt:lpstr>
      <vt:lpstr>PowerPoint Presentation</vt:lpstr>
      <vt:lpstr>Casus Frankrijk (Loi-Jospin)</vt:lpstr>
      <vt:lpstr>Weg met de ‘klassiekers’ ?</vt:lpstr>
      <vt:lpstr>conclusies</vt:lpstr>
      <vt:lpstr>PowerPoint Presentation</vt:lpstr>
      <vt:lpstr>PowerPoint Presentation</vt:lpstr>
      <vt:lpstr>PowerPoint Presentation</vt:lpstr>
      <vt:lpstr>Geselecteerde referenties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Bokhove C.</dc:creator>
  <cp:lastModifiedBy>Bokhove C.</cp:lastModifiedBy>
  <cp:revision>88</cp:revision>
  <dcterms:created xsi:type="dcterms:W3CDTF">2017-09-04T12:26:27Z</dcterms:created>
  <dcterms:modified xsi:type="dcterms:W3CDTF">2018-01-19T16:34:22Z</dcterms:modified>
</cp:coreProperties>
</file>