
<file path=[Content_Types].xml><?xml version="1.0" encoding="utf-8"?>
<Types xmlns="http://schemas.openxmlformats.org/package/2006/content-types"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70" r:id="rId1"/>
    <p:sldMasterId id="2147483671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{1BD7E111-0CB8-44D6-8891-C1BB2F81B7CC}">
      <p1710:readonlyRecommended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3"/>
  </p:normalViewPr>
  <p:slideViewPr>
    <p:cSldViewPr snapToGrid="0" snapToObjects="1">
      <p:cViewPr varScale="1">
        <p:scale>
          <a:sx n="156" d="100"/>
          <a:sy n="156" d="100"/>
        </p:scale>
        <p:origin x="3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4c48d2d4b8_0_1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4c48d2d4b8_0_18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4c48d2d4b8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4c48d2d4b8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4c48d2d4b8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4c48d2d4b8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g4c48d2d4b8_0_1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Google Shape;237;g4c48d2d4b8_0_1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4c48d2d4b8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4c48d2d4b8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4c48d2d4b8_0_2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4c48d2d4b8_0_2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4c48d2d4b8_0_2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4c48d2d4b8_0_2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4c48d2d4b8_0_2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4c48d2d4b8_0_2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4c48d2d4b8_0_1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4c48d2d4b8_0_1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4c48d2d4b8_0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4c48d2d4b8_0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c48d2d4b8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4c48d2d4b8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4c48d2d4b8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4c48d2d4b8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4c48d2d4b8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4c48d2d4b8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4c48d2d4b8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4c48d2d4b8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CT!-model presentati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rgbClr val="FFFFFF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9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0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83" name="Google Shape;83;p2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21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88" name="Google Shape;88;p21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2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92" name="Google Shape;92;p2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3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5" name="Google Shape;95;p23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6" name="Google Shape;96;p2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7735748" y="131116"/>
            <a:ext cx="1285393" cy="5727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/>
          <p:nvPr/>
        </p:nvSpPr>
        <p:spPr>
          <a:xfrm>
            <a:off x="163625" y="4703625"/>
            <a:ext cx="241200" cy="241200"/>
          </a:xfrm>
          <a:prstGeom prst="frame">
            <a:avLst>
              <a:gd name="adj1" fmla="val 12500"/>
            </a:avLst>
          </a:prstGeom>
          <a:solidFill>
            <a:schemeClr val="lt2"/>
          </a:solidFill>
          <a:ln w="38100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FFFFFF"/>
        </a:solidFill>
        <a:effectLst/>
      </p:bgPr>
    </p:bg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Google Shape;53;p13"/>
          <p:cNvPicPr preferRelativeResize="0"/>
          <p:nvPr/>
        </p:nvPicPr>
        <p:blipFill>
          <a:blip r:embed="rId13">
            <a:alphaModFix amt="5000"/>
          </a:blip>
          <a:stretch>
            <a:fillRect/>
          </a:stretch>
        </p:blipFill>
        <p:spPr>
          <a:xfrm>
            <a:off x="507450" y="3297124"/>
            <a:ext cx="8010374" cy="3687750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buNone/>
              <a:defRPr sz="1000">
                <a:solidFill>
                  <a:schemeClr val="dk2"/>
                </a:solidFill>
              </a:defRPr>
            </a:lvl1pPr>
            <a:lvl2pPr lvl="1" algn="r" rtl="0">
              <a:buNone/>
              <a:defRPr sz="1000">
                <a:solidFill>
                  <a:schemeClr val="dk2"/>
                </a:solidFill>
              </a:defRPr>
            </a:lvl2pPr>
            <a:lvl3pPr lvl="2" algn="r" rtl="0">
              <a:buNone/>
              <a:defRPr sz="1000">
                <a:solidFill>
                  <a:schemeClr val="dk2"/>
                </a:solidFill>
              </a:defRPr>
            </a:lvl3pPr>
            <a:lvl4pPr lvl="3" algn="r" rtl="0">
              <a:buNone/>
              <a:defRPr sz="1000">
                <a:solidFill>
                  <a:schemeClr val="dk2"/>
                </a:solidFill>
              </a:defRPr>
            </a:lvl4pPr>
            <a:lvl5pPr lvl="4" algn="r" rtl="0">
              <a:buNone/>
              <a:defRPr sz="1000">
                <a:solidFill>
                  <a:schemeClr val="dk2"/>
                </a:solidFill>
              </a:defRPr>
            </a:lvl5pPr>
            <a:lvl6pPr lvl="5" algn="r" rtl="0">
              <a:buNone/>
              <a:defRPr sz="1000">
                <a:solidFill>
                  <a:schemeClr val="dk2"/>
                </a:solidFill>
              </a:defRPr>
            </a:lvl6pPr>
            <a:lvl7pPr lvl="6" algn="r" rtl="0">
              <a:buNone/>
              <a:defRPr sz="1000">
                <a:solidFill>
                  <a:schemeClr val="dk2"/>
                </a:solidFill>
              </a:defRPr>
            </a:lvl7pPr>
            <a:lvl8pPr lvl="7" algn="r" rtl="0">
              <a:buNone/>
              <a:defRPr sz="1000">
                <a:solidFill>
                  <a:schemeClr val="dk2"/>
                </a:solidFill>
              </a:defRPr>
            </a:lvl8pPr>
            <a:lvl9pPr lvl="8" algn="r" rtl="0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7948876" y="183115"/>
            <a:ext cx="883413" cy="3936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hyperlink" Target="https://view.joomag.com/act-now/M0108164001486468079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etten.overheid.nl/BWBR0002628/2018-07-28#Paragraaf2_Artikel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5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Thuiszitters en kwaliteit van Passend Onderwijs</a:t>
            </a:r>
            <a:endParaRPr/>
          </a:p>
        </p:txBody>
      </p:sp>
      <p:sp>
        <p:nvSpPr>
          <p:cNvPr id="104" name="Google Shape;104;p25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Is er behoefte aan professionaliseren?</a:t>
            </a:r>
            <a:endParaRPr/>
          </a:p>
        </p:txBody>
      </p:sp>
      <p:sp>
        <p:nvSpPr>
          <p:cNvPr id="105" name="Google Shape;105;p25"/>
          <p:cNvSpPr txBox="1"/>
          <p:nvPr/>
        </p:nvSpPr>
        <p:spPr>
          <a:xfrm>
            <a:off x="1609525" y="3663675"/>
            <a:ext cx="5841300" cy="64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999999"/>
                </a:solidFill>
              </a:rPr>
              <a:t>Hans Pollen		researchED 		Nieuwegein</a:t>
            </a:r>
            <a:endParaRPr>
              <a:solidFill>
                <a:srgbClr val="99999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999999"/>
                </a:solidFill>
              </a:rPr>
              <a:t>ACT!				12-1-2019</a:t>
            </a:r>
            <a:endParaRPr>
              <a:solidFill>
                <a:srgbClr val="999999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99999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0925" y="751250"/>
            <a:ext cx="5010150" cy="3757601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34"/>
          <p:cNvSpPr txBox="1">
            <a:spLocks noGrp="1"/>
          </p:cNvSpPr>
          <p:nvPr>
            <p:ph type="body" idx="1"/>
          </p:nvPr>
        </p:nvSpPr>
        <p:spPr>
          <a:xfrm>
            <a:off x="311700" y="372350"/>
            <a:ext cx="2778900" cy="914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nl" sz="2800">
                <a:solidFill>
                  <a:srgbClr val="000000"/>
                </a:solidFill>
              </a:rPr>
              <a:t>Observaties casuïstiek</a:t>
            </a:r>
            <a:endParaRPr sz="2800">
              <a:solidFill>
                <a:srgbClr val="000000"/>
              </a:solidFill>
            </a:endParaRPr>
          </a:p>
        </p:txBody>
      </p:sp>
      <p:cxnSp>
        <p:nvCxnSpPr>
          <p:cNvPr id="213" name="Google Shape;213;p34"/>
          <p:cNvCxnSpPr/>
          <p:nvPr/>
        </p:nvCxnSpPr>
        <p:spPr>
          <a:xfrm>
            <a:off x="7676650" y="3679450"/>
            <a:ext cx="150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14" name="Google Shape;214;p34"/>
          <p:cNvGrpSpPr/>
          <p:nvPr/>
        </p:nvGrpSpPr>
        <p:grpSpPr>
          <a:xfrm>
            <a:off x="933508" y="827472"/>
            <a:ext cx="7977010" cy="3702431"/>
            <a:chOff x="409575" y="1606361"/>
            <a:chExt cx="7691650" cy="3553538"/>
          </a:xfrm>
        </p:grpSpPr>
        <p:pic>
          <p:nvPicPr>
            <p:cNvPr id="215" name="Google Shape;215;p3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09575" y="1606361"/>
              <a:ext cx="7691650" cy="355353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6" name="Google Shape;216;p34"/>
            <p:cNvSpPr/>
            <p:nvPr/>
          </p:nvSpPr>
          <p:spPr>
            <a:xfrm>
              <a:off x="409575" y="1624700"/>
              <a:ext cx="7667400" cy="3518700"/>
            </a:xfrm>
            <a:prstGeom prst="rect">
              <a:avLst/>
            </a:prstGeom>
            <a:solidFill>
              <a:srgbClr val="EE6D54">
                <a:alpha val="2845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7" name="Google Shape;217;p3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nl"/>
              <a:t>10</a:t>
            </a:fld>
            <a:endParaRPr/>
          </a:p>
        </p:txBody>
      </p:sp>
      <p:sp>
        <p:nvSpPr>
          <p:cNvPr id="218" name="Google Shape;218;p34"/>
          <p:cNvSpPr txBox="1">
            <a:spLocks noGrp="1"/>
          </p:cNvSpPr>
          <p:nvPr>
            <p:ph type="title"/>
          </p:nvPr>
        </p:nvSpPr>
        <p:spPr>
          <a:xfrm>
            <a:off x="311700" y="2349775"/>
            <a:ext cx="2718900" cy="1751400"/>
          </a:xfrm>
          <a:prstGeom prst="rect">
            <a:avLst/>
          </a:prstGeom>
          <a:solidFill>
            <a:srgbClr val="1155CC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400">
                <a:solidFill>
                  <a:srgbClr val="FFFFFF"/>
                </a:solidFill>
              </a:rPr>
              <a:t>Observaties ‘MDO’s’</a:t>
            </a:r>
            <a:endParaRPr sz="1400">
              <a:solidFill>
                <a:srgbClr val="FFFFFF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-"/>
            </a:pPr>
            <a:r>
              <a:rPr lang="nl" sz="1400">
                <a:solidFill>
                  <a:srgbClr val="FFFFFF"/>
                </a:solidFill>
              </a:rPr>
              <a:t>veel te verbeteren  -</a:t>
            </a:r>
            <a:endParaRPr sz="14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FFFFFF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nl" sz="1400">
                <a:solidFill>
                  <a:srgbClr val="FFFFFF"/>
                </a:solidFill>
              </a:rPr>
              <a:t>relationeel</a:t>
            </a:r>
            <a:endParaRPr sz="1400">
              <a:solidFill>
                <a:srgbClr val="FFFFFF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nl" sz="1400">
                <a:solidFill>
                  <a:srgbClr val="FFFFFF"/>
                </a:solidFill>
              </a:rPr>
              <a:t>procesmatig</a:t>
            </a:r>
            <a:endParaRPr sz="1400">
              <a:solidFill>
                <a:srgbClr val="FFFFFF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nl" sz="1400">
                <a:solidFill>
                  <a:srgbClr val="FFFFFF"/>
                </a:solidFill>
              </a:rPr>
              <a:t>inhoudelijk</a:t>
            </a:r>
            <a:endParaRPr sz="1400">
              <a:solidFill>
                <a:srgbClr val="FFFFFF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●"/>
            </a:pPr>
            <a:r>
              <a:rPr lang="nl" sz="1400">
                <a:solidFill>
                  <a:srgbClr val="FFFFFF"/>
                </a:solidFill>
              </a:rPr>
              <a:t>professioneel</a:t>
            </a:r>
            <a:endParaRPr sz="14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Dilemma’s</a:t>
            </a:r>
            <a:endParaRPr/>
          </a:p>
        </p:txBody>
      </p:sp>
      <p:sp>
        <p:nvSpPr>
          <p:cNvPr id="224" name="Google Shape;224;p3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Kind als speelbal tussen de verkokering van sectoren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Scheidingen:</a:t>
            </a:r>
            <a:endParaRPr sz="160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sectoren (onderwijs, zorg, justitie, leerplicht, medisch)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geografisch (SWV’s, RMC’s, rijksbekostiging, gemeenten)</a:t>
            </a:r>
            <a:endParaRPr/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Moeilijk te stoppen autonome escalatieprocessen in casuïstiek</a:t>
            </a:r>
            <a:endParaRPr sz="1600"/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Mystificeringen (‘mijn kind is hoogbegaafd en hoog gevoelig’)</a:t>
            </a:r>
            <a:endParaRPr sz="1600"/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Diagnose-behandel paradigma &amp; het ontbreken van ontwikkelbaarheid</a:t>
            </a:r>
            <a:endParaRPr sz="1600"/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Tijdgeest - gepersonaliseerd onderwijs - vraag- naar verabsolutering van maatwerk</a:t>
            </a:r>
            <a:endParaRPr sz="1600"/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Leerplicht (nationaal) versus leerrecht (internationaal); een kwaliteit-beheersargument van de overheid?</a:t>
            </a:r>
            <a:endParaRPr sz="1600"/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Onvoldoende kwaliteit én kwantiteit aan professionals in onderwijs en zorg</a:t>
            </a:r>
            <a:endParaRPr sz="1600"/>
          </a:p>
          <a:p>
            <a: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Geld!!!!</a:t>
            </a:r>
            <a:endParaRPr sz="1600"/>
          </a:p>
        </p:txBody>
      </p:sp>
      <p:sp>
        <p:nvSpPr>
          <p:cNvPr id="225" name="Google Shape;225;p3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nl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" name="Google Shape;230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775" y="1017725"/>
            <a:ext cx="8359525" cy="3850775"/>
          </a:xfrm>
          <a:prstGeom prst="rect">
            <a:avLst/>
          </a:prstGeom>
          <a:noFill/>
          <a:ln>
            <a:noFill/>
          </a:ln>
        </p:spPr>
      </p:pic>
      <p:sp>
        <p:nvSpPr>
          <p:cNvPr id="231" name="Google Shape;231;p3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Door protocolleren? Zijn er interdisciplinaire protocollen op te stellen?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Varia-wet (2018)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Doorzettingsmacht?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Interdisciplinariteit versus Multidisciplinariteit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Communities of Inclusief Practice (CoIP): oplossen en leren van casuïstiek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Omgekeerde toets: op basis van essentie van wetgeving, ethisch besluit nemen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Harmonisatie tussen de sectoren op overeenkomende onderwerpen (cliëntrecht b.v.)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Krachtplan, als product, methode en dienst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Kwaliteit professioneel handelen verhogen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POC-model: Passend Onderwijs Constructie-model</a:t>
            </a:r>
            <a:endParaRPr sz="1600"/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nl" sz="1600"/>
              <a:t>Handelingsbekwaamheid trainen (model van normatieve professionaliteit)</a:t>
            </a:r>
            <a:endParaRPr sz="1600"/>
          </a:p>
        </p:txBody>
      </p:sp>
      <p:sp>
        <p:nvSpPr>
          <p:cNvPr id="232" name="Google Shape;232;p3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Welke oplossingsrichtingen kent u? </a:t>
            </a:r>
            <a:endParaRPr sz="1200"/>
          </a:p>
        </p:txBody>
      </p:sp>
      <p:sp>
        <p:nvSpPr>
          <p:cNvPr id="233" name="Google Shape;233;p3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nl"/>
              <a:t>12</a:t>
            </a:fld>
            <a:endParaRPr/>
          </a:p>
        </p:txBody>
      </p:sp>
      <p:sp>
        <p:nvSpPr>
          <p:cNvPr id="234" name="Google Shape;234;p36"/>
          <p:cNvSpPr txBox="1"/>
          <p:nvPr/>
        </p:nvSpPr>
        <p:spPr>
          <a:xfrm>
            <a:off x="323950" y="2034225"/>
            <a:ext cx="8420100" cy="93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" sz="2400" b="1">
                <a:solidFill>
                  <a:srgbClr val="CC0000"/>
                </a:solidFill>
              </a:rPr>
              <a:t>Meer regulier, minder speciaal, minder uitval</a:t>
            </a:r>
            <a:endParaRPr sz="2400" b="1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" y="0"/>
            <a:ext cx="548763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7"/>
          <p:cNvSpPr txBox="1"/>
          <p:nvPr/>
        </p:nvSpPr>
        <p:spPr>
          <a:xfrm>
            <a:off x="5854425" y="2881675"/>
            <a:ext cx="3118500" cy="109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AutoNum type="arabicPeriod"/>
            </a:pPr>
            <a:r>
              <a:rPr lang="nl">
                <a:solidFill>
                  <a:srgbClr val="FF0000"/>
                </a:solidFill>
              </a:rPr>
              <a:t>ik kan het alleen</a:t>
            </a:r>
            <a:endParaRPr>
              <a:solidFill>
                <a:srgbClr val="FF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AutoNum type="arabicPeriod"/>
            </a:pPr>
            <a:r>
              <a:rPr lang="nl">
                <a:solidFill>
                  <a:srgbClr val="FF0000"/>
                </a:solidFill>
              </a:rPr>
              <a:t>ik kan het samen met collega eigen organisatie</a:t>
            </a:r>
            <a:endParaRPr>
              <a:solidFill>
                <a:srgbClr val="FF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AutoNum type="arabicPeriod"/>
            </a:pPr>
            <a:r>
              <a:rPr lang="nl">
                <a:solidFill>
                  <a:srgbClr val="FF0000"/>
                </a:solidFill>
              </a:rPr>
              <a:t>ik kan het samen met collega andere organsatie</a:t>
            </a:r>
            <a:endParaRPr>
              <a:solidFill>
                <a:srgbClr val="FF0000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  <a:buAutoNum type="arabicPeriod"/>
            </a:pPr>
            <a:r>
              <a:rPr lang="nl">
                <a:solidFill>
                  <a:srgbClr val="FF0000"/>
                </a:solidFill>
              </a:rPr>
              <a:t>ik kan het samen in interdisciplinair team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41" name="Google Shape;241;p37"/>
          <p:cNvSpPr txBox="1">
            <a:spLocks noGrp="1"/>
          </p:cNvSpPr>
          <p:nvPr>
            <p:ph type="title"/>
          </p:nvPr>
        </p:nvSpPr>
        <p:spPr>
          <a:xfrm>
            <a:off x="5713725" y="794900"/>
            <a:ext cx="31185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‘Normatieve professionaliteit’:</a:t>
            </a:r>
            <a:endParaRPr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800" i="1"/>
              <a:t>met goed geweten de juiste keuzes maken met grote gevolgen voor het kind</a:t>
            </a:r>
            <a:endParaRPr sz="1800" i="1"/>
          </a:p>
        </p:txBody>
      </p:sp>
      <p:sp>
        <p:nvSpPr>
          <p:cNvPr id="242" name="Google Shape;242;p3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nl"/>
              <a:t>13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Professionaliseringsbeleid</a:t>
            </a:r>
            <a:endParaRPr/>
          </a:p>
        </p:txBody>
      </p:sp>
      <p:sp>
        <p:nvSpPr>
          <p:cNvPr id="248" name="Google Shape;248;p3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Landelijk: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Accreditatie/certificering per sector/beroepsgroep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Toezicht per beroepsgroep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Regionaal: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Onderzoek + vaststellen behoefte aan professionalisering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Ontwikkeling regionaal aanbod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Interdisciplinaire insteek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Uitvoering aanbod (wie kan/moet dat doen?)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Bekostigde partijen?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Marktpartijen?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Samenwerking?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nl" sz="1200"/>
              <a:t>Voorzet: ACT!-Academie (zie website www.adviescentrumthuiszitters.nl)</a:t>
            </a:r>
            <a:endParaRPr sz="1200"/>
          </a:p>
        </p:txBody>
      </p:sp>
      <p:sp>
        <p:nvSpPr>
          <p:cNvPr id="249" name="Google Shape;249;p3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nl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Zie onze publicaties..!</a:t>
            </a:r>
            <a:endParaRPr/>
          </a:p>
        </p:txBody>
      </p:sp>
      <p:pic>
        <p:nvPicPr>
          <p:cNvPr id="255" name="Google Shape;255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3600" y="4013800"/>
            <a:ext cx="918700" cy="91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39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28974" y="1170125"/>
            <a:ext cx="2418000" cy="341685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pic>
        <p:nvPicPr>
          <p:cNvPr id="257" name="Google Shape;257;p3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406575" y="1150188"/>
            <a:ext cx="2417999" cy="3456717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58" name="Google Shape;258;p3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nl"/>
              <a:t>15</a:t>
            </a:fld>
            <a:endParaRPr/>
          </a:p>
        </p:txBody>
      </p:sp>
      <p:sp>
        <p:nvSpPr>
          <p:cNvPr id="259" name="Google Shape;259;p39"/>
          <p:cNvSpPr txBox="1"/>
          <p:nvPr/>
        </p:nvSpPr>
        <p:spPr>
          <a:xfrm>
            <a:off x="1417550" y="1938975"/>
            <a:ext cx="5406900" cy="16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3600" b="1">
                <a:solidFill>
                  <a:srgbClr val="CC0000"/>
                </a:solidFill>
              </a:rPr>
              <a:t>Dank voor uw aandacht</a:t>
            </a:r>
            <a:endParaRPr sz="3600" b="1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9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49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7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6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Zeer vlot kennismaken</a:t>
            </a:r>
            <a:endParaRPr/>
          </a:p>
        </p:txBody>
      </p:sp>
      <p:sp>
        <p:nvSpPr>
          <p:cNvPr id="111" name="Google Shape;111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Mijn bio op de website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ACT! (Advies Centrum Thuiszitters)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sinds 2016 van project naar maatschappelijke onderneming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niet bekostigd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vergelijkbaar met Gedragswerk en Onderwijsconsulenten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tientallen uiterst complexe casussen; tot 500 fb-ouders met casussen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Doel ACT!: beperken van uitval en thuiszitters die weer participeren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Diensten t.b.v.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ouders, professionals uitsluitend gericht op trajectvorming voor dreigende/gerealiseerde uitval van leerplichtige kinderen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empowerment voor ouders, professionalisering voor professionals</a:t>
            </a:r>
            <a:endParaRPr/>
          </a:p>
          <a:p>
            <a:pPr marL="137160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12" name="Google Shape;112;p2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nl"/>
              <a:t>2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Praktijkonderzoek</a:t>
            </a:r>
            <a:endParaRPr/>
          </a:p>
        </p:txBody>
      </p:sp>
      <p:sp>
        <p:nvSpPr>
          <p:cNvPr id="118" name="Google Shape;118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casuïstiek: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waarnemen, abstractie, interventies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op basis daarvan: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kennisontwikkeling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kennisdelen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professionaliseren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Kern: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op zoek naar oorzaken &amp; mechanismen van uitval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passende interventies om herintrede mogelijk te maken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‘regels’ in de complexiteit van de praktijk te duiden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voorstellen doen om beleid &amp; vermogen van professionals te verbeteren</a:t>
            </a:r>
            <a:endParaRPr/>
          </a:p>
        </p:txBody>
      </p:sp>
      <p:sp>
        <p:nvSpPr>
          <p:cNvPr id="119" name="Google Shape;119;p2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nl"/>
              <a:t>3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Definities OCW en Ingrado</a:t>
            </a:r>
            <a:endParaRPr/>
          </a:p>
        </p:txBody>
      </p:sp>
      <p:sp>
        <p:nvSpPr>
          <p:cNvPr id="125" name="Google Shape;125;p2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2492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Verzuim: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relatief verzuim: ongeoorloofd afwezig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  <a:buChar char="○"/>
            </a:pPr>
            <a:r>
              <a:rPr lang="nl">
                <a:solidFill>
                  <a:srgbClr val="CC0000"/>
                </a:solidFill>
              </a:rPr>
              <a:t>langdurig relatief verzuim: &gt; 4 weken ongeoorloofd verzuim</a:t>
            </a:r>
            <a:endParaRPr>
              <a:solidFill>
                <a:srgbClr val="CC000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  <a:buChar char="○"/>
            </a:pPr>
            <a:r>
              <a:rPr lang="nl">
                <a:solidFill>
                  <a:srgbClr val="CC0000"/>
                </a:solidFill>
              </a:rPr>
              <a:t>absoluut verzuim: niet op school ingeschreven</a:t>
            </a:r>
            <a:endParaRPr>
              <a:solidFill>
                <a:srgbClr val="CC0000"/>
              </a:solidFill>
            </a:endParaRP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geoorloofd verzuim: b.v. bij ziekte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Clr>
                <a:srgbClr val="3C78D8"/>
              </a:buClr>
              <a:buSzPts val="1400"/>
              <a:buChar char="○"/>
            </a:pPr>
            <a:r>
              <a:rPr lang="nl">
                <a:solidFill>
                  <a:srgbClr val="3C78D8"/>
                </a:solidFill>
              </a:rPr>
              <a:t>verborgen verzuim: niet gemeld bij leerplicht (buiten telling Thuiszitters)</a:t>
            </a:r>
            <a:endParaRPr>
              <a:solidFill>
                <a:srgbClr val="3C78D8"/>
              </a:solidFill>
            </a:endParaRPr>
          </a:p>
        </p:txBody>
      </p:sp>
      <p:sp>
        <p:nvSpPr>
          <p:cNvPr id="126" name="Google Shape;126;p28"/>
          <p:cNvSpPr txBox="1"/>
          <p:nvPr/>
        </p:nvSpPr>
        <p:spPr>
          <a:xfrm>
            <a:off x="4568325" y="1159450"/>
            <a:ext cx="4065600" cy="342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nl" sz="1800">
                <a:solidFill>
                  <a:schemeClr val="dk2"/>
                </a:solidFill>
              </a:rPr>
              <a:t>Thuiszitter:</a:t>
            </a:r>
            <a:endParaRPr sz="1800">
              <a:solidFill>
                <a:schemeClr val="dk2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nl">
                <a:solidFill>
                  <a:schemeClr val="dk2"/>
                </a:solidFill>
              </a:rPr>
              <a:t>tussen 5 en 16 jaar (leerplicht)</a:t>
            </a:r>
            <a:endParaRPr>
              <a:solidFill>
                <a:schemeClr val="dk2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nl">
                <a:solidFill>
                  <a:schemeClr val="dk2"/>
                </a:solidFill>
              </a:rPr>
              <a:t>of 16-17 jaar (kwalificatieplicht)</a:t>
            </a:r>
            <a:endParaRPr>
              <a:solidFill>
                <a:schemeClr val="dk2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nl">
                <a:solidFill>
                  <a:schemeClr val="dk2"/>
                </a:solidFill>
              </a:rPr>
              <a:t>ingeschreven op een school</a:t>
            </a:r>
            <a:endParaRPr>
              <a:solidFill>
                <a:schemeClr val="dk2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nl">
                <a:solidFill>
                  <a:schemeClr val="dk2"/>
                </a:solidFill>
              </a:rPr>
              <a:t>geen ontheffing leerplicht (tijdelijk) </a:t>
            </a:r>
            <a:endParaRPr>
              <a:solidFill>
                <a:schemeClr val="dk2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nl">
                <a:solidFill>
                  <a:schemeClr val="dk2"/>
                </a:solidFill>
              </a:rPr>
              <a:t>geen vrijstelling (blijvend)</a:t>
            </a:r>
            <a:endParaRPr>
              <a:solidFill>
                <a:schemeClr val="dk2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  <a:buChar char="○"/>
            </a:pPr>
            <a:r>
              <a:rPr lang="nl">
                <a:solidFill>
                  <a:srgbClr val="CC0000"/>
                </a:solidFill>
              </a:rPr>
              <a:t>langdurig relatief verzuim: &gt; 4 weken ongeoorloofd verzuim</a:t>
            </a:r>
            <a:endParaRPr>
              <a:solidFill>
                <a:srgbClr val="CC0000"/>
              </a:solidFill>
            </a:endParaRPr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1400"/>
              <a:buChar char="○"/>
            </a:pPr>
            <a:r>
              <a:rPr lang="nl">
                <a:solidFill>
                  <a:srgbClr val="CC0000"/>
                </a:solidFill>
              </a:rPr>
              <a:t>absoluut verzuim: niet op school ingeschreven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2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nl"/>
              <a:t>4</a:t>
            </a:fld>
            <a:endParaRPr/>
          </a:p>
        </p:txBody>
      </p:sp>
      <p:sp>
        <p:nvSpPr>
          <p:cNvPr id="128" name="Google Shape;128;p28"/>
          <p:cNvSpPr txBox="1"/>
          <p:nvPr/>
        </p:nvSpPr>
        <p:spPr>
          <a:xfrm>
            <a:off x="466825" y="1281750"/>
            <a:ext cx="8005800" cy="3298200"/>
          </a:xfrm>
          <a:prstGeom prst="rect">
            <a:avLst/>
          </a:prstGeom>
          <a:solidFill>
            <a:srgbClr val="E6B8A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b="1"/>
              <a:t>En kinderen waarvoor </a:t>
            </a:r>
            <a:r>
              <a:rPr lang="nl" b="1">
                <a:solidFill>
                  <a:schemeClr val="dk1"/>
                </a:solidFill>
              </a:rPr>
              <a:t>artikel 5a </a:t>
            </a:r>
            <a:r>
              <a:rPr lang="nl" b="1"/>
              <a:t>Leerplichtwet </a:t>
            </a:r>
            <a:r>
              <a:rPr lang="nl" b="1">
                <a:solidFill>
                  <a:schemeClr val="dk1"/>
                </a:solidFill>
              </a:rPr>
              <a:t>geldt </a:t>
            </a:r>
            <a:r>
              <a:rPr lang="nl" b="1"/>
              <a:t>dan?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nl"/>
              <a:t>De in </a:t>
            </a:r>
            <a:r>
              <a:rPr lang="nl" u="sng">
                <a:solidFill>
                  <a:schemeClr val="hlink"/>
                </a:solidFill>
                <a:hlinkClick r:id="rId3"/>
              </a:rPr>
              <a:t>artikel 2, eerste lid</a:t>
            </a:r>
            <a:r>
              <a:rPr lang="nl"/>
              <a:t>, bedoelde personen zijn vrijgesteld van de verplichting om te zorgen, dat een jongere als leerling van een school onderscheidenlijk een instelling staat ingeschreven, zolang: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nl"/>
              <a:t>de jongere op </a:t>
            </a:r>
            <a:r>
              <a:rPr lang="nl">
                <a:solidFill>
                  <a:srgbClr val="CC0000"/>
                </a:solidFill>
              </a:rPr>
              <a:t>lichamelijke of psychische gronden</a:t>
            </a:r>
            <a:r>
              <a:rPr lang="nl"/>
              <a:t> niet geschikt is om tot een school onderscheidenlijk een instelling te worden toegelaten;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nl"/>
              <a:t>zij tegen de </a:t>
            </a:r>
            <a:r>
              <a:rPr lang="nl">
                <a:solidFill>
                  <a:srgbClr val="CC0000"/>
                </a:solidFill>
              </a:rPr>
              <a:t>richting van het onderwijs</a:t>
            </a:r>
            <a:r>
              <a:rPr lang="nl"/>
              <a:t> op alle binnen redelijke afstand van de woning - of, indien zij geen vaste verblijfplaats hebben, op alle binnen Nederland - gelegen scholen onderscheidenlijk instellingen waarop de jongere geplaatst zou kunnen worden, overwegende bedenkingen hebben;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nl"/>
              <a:t>de jongere als leerling van een inrichting van onderwijs </a:t>
            </a:r>
            <a:r>
              <a:rPr lang="nl">
                <a:solidFill>
                  <a:srgbClr val="CC0000"/>
                </a:solidFill>
              </a:rPr>
              <a:t>buiten Nederland</a:t>
            </a:r>
            <a:r>
              <a:rPr lang="nl"/>
              <a:t> staat ingeschreven en deze inrichting geregeld bezoekt.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b="1"/>
              <a:t>Aantal: 5700 (bron KRO de Monitor)</a:t>
            </a:r>
            <a:endParaRPr b="1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Stellingen: waar/onwaar/sterkste/zwakste?</a:t>
            </a:r>
            <a:endParaRPr/>
          </a:p>
        </p:txBody>
      </p:sp>
      <p:sp>
        <p:nvSpPr>
          <p:cNvPr id="134" name="Google Shape;134;p2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Hoe kleiner aantal thuiszitters, hoe succesvoller passend onderwijs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Hoe succesvoller regulier/speciaal onderwijs, hoe minder aantal thuiszitters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Hoe succesvoller passend onderwijs, hoe kleiner aantal ll. speciaal onderwijs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Meer passend onderwijs doet het onderwijsniveau dalen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Passend onderwijs is inclusief onderwijs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nl"/>
              <a:t>Meer verborgen thuiszitters doen het onderwijsniveau stijgen</a:t>
            </a:r>
            <a:endParaRPr/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sp>
        <p:nvSpPr>
          <p:cNvPr id="135" name="Google Shape;135;p2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nl"/>
              <a:t>5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Verkenning</a:t>
            </a:r>
            <a:endParaRPr/>
          </a:p>
        </p:txBody>
      </p:sp>
      <p:sp>
        <p:nvSpPr>
          <p:cNvPr id="141" name="Google Shape;141;p3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Wetgeving Passend Onderwijs (2014); motief daartoe: minder SO (te duur)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Getallen-dans: 4 tot 10-tallen duizenden (tot- of t/m kwalificatieplicht?)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Tendensen 2018: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geen verdere afname #thuiszitters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casuïstiek verhardt, wordt langduriger, meer juridisch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acceptatie ‘handelingsverlegenheid’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weer meer verwijzingen naar speciaal onderwijs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meer vrijstellingen leerplicht (en pogingen om dat te bestrijden)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nl"/>
              <a:t>roep om ‘maatwerk’ (onderwijs-zorgtraject en zorg-onderwijstraject)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Geschillencommissie: partijen komen na uitspraak niet bij elkaar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Complexiteit casuïstiek is vaak enorm!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&gt;90% van docenten ‘ziet Passend Onderwijs niet zitten’ (werkdruk, expertise)</a:t>
            </a:r>
            <a:endParaRPr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nl"/>
              <a:t>Is/wordt Passend Onderwijs een succes of failure?</a:t>
            </a:r>
            <a:endParaRPr/>
          </a:p>
        </p:txBody>
      </p:sp>
      <p:sp>
        <p:nvSpPr>
          <p:cNvPr id="142" name="Google Shape;142;p3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nl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3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In perspectief plaatsen</a:t>
            </a:r>
            <a:endParaRPr/>
          </a:p>
        </p:txBody>
      </p:sp>
      <p:pic>
        <p:nvPicPr>
          <p:cNvPr id="148" name="Google Shape;14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8316238" cy="3820974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31"/>
          <p:cNvSpPr txBox="1"/>
          <p:nvPr/>
        </p:nvSpPr>
        <p:spPr>
          <a:xfrm>
            <a:off x="3150600" y="3248875"/>
            <a:ext cx="2212800" cy="15153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Is er sprake van een groot probleem?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nl"/>
              <a:t>maatschappelijk?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nl"/>
              <a:t>institutioneel?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nl"/>
              <a:t>familiair?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nl"/>
              <a:t>individueel?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nl"/>
              <a:t>financieel?</a:t>
            </a:r>
            <a:endParaRPr/>
          </a:p>
        </p:txBody>
      </p:sp>
      <p:sp>
        <p:nvSpPr>
          <p:cNvPr id="150" name="Google Shape;150;p31"/>
          <p:cNvSpPr txBox="1"/>
          <p:nvPr/>
        </p:nvSpPr>
        <p:spPr>
          <a:xfrm>
            <a:off x="6407050" y="1228700"/>
            <a:ext cx="2061600" cy="29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CC0000"/>
                </a:solidFill>
              </a:rPr>
              <a:t>Bron: CBS - 2019</a:t>
            </a:r>
            <a:endParaRPr>
              <a:solidFill>
                <a:srgbClr val="CC0000"/>
              </a:solidFill>
            </a:endParaRPr>
          </a:p>
        </p:txBody>
      </p:sp>
      <p:sp>
        <p:nvSpPr>
          <p:cNvPr id="151" name="Google Shape;151;p31"/>
          <p:cNvSpPr txBox="1"/>
          <p:nvPr/>
        </p:nvSpPr>
        <p:spPr>
          <a:xfrm>
            <a:off x="6260000" y="1836150"/>
            <a:ext cx="2165400" cy="35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200">
                <a:solidFill>
                  <a:srgbClr val="1155CC"/>
                </a:solidFill>
              </a:rPr>
              <a:t>exclusief MBO i.v.m. startkwalificatie</a:t>
            </a:r>
            <a:endParaRPr sz="1200">
              <a:solidFill>
                <a:srgbClr val="1155CC"/>
              </a:solidFill>
            </a:endParaRPr>
          </a:p>
        </p:txBody>
      </p:sp>
      <p:sp>
        <p:nvSpPr>
          <p:cNvPr id="152" name="Google Shape;152;p31"/>
          <p:cNvSpPr/>
          <p:nvPr/>
        </p:nvSpPr>
        <p:spPr>
          <a:xfrm>
            <a:off x="4288200" y="2122800"/>
            <a:ext cx="1121400" cy="13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100">
                <a:solidFill>
                  <a:srgbClr val="674EA7"/>
                </a:solidFill>
              </a:rPr>
              <a:t>geen CBS</a:t>
            </a:r>
            <a:endParaRPr sz="1100">
              <a:solidFill>
                <a:srgbClr val="674EA7"/>
              </a:solidFill>
            </a:endParaRPr>
          </a:p>
        </p:txBody>
      </p:sp>
      <p:sp>
        <p:nvSpPr>
          <p:cNvPr id="153" name="Google Shape;153;p3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nl"/>
              <a:t>7</a:t>
            </a:fld>
            <a:endParaRPr/>
          </a:p>
        </p:txBody>
      </p:sp>
      <p:sp>
        <p:nvSpPr>
          <p:cNvPr id="154" name="Google Shape;154;p31"/>
          <p:cNvSpPr/>
          <p:nvPr/>
        </p:nvSpPr>
        <p:spPr>
          <a:xfrm>
            <a:off x="1624500" y="1199500"/>
            <a:ext cx="733500" cy="1239000"/>
          </a:xfrm>
          <a:prstGeom prst="rect">
            <a:avLst/>
          </a:prstGeom>
          <a:noFill/>
          <a:ln w="9525" cap="flat" cmpd="sng">
            <a:solidFill>
              <a:srgbClr val="CC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5" name="Google Shape;155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72119" y="2309575"/>
            <a:ext cx="136456" cy="13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Wat houdt ‘passend’ in?</a:t>
            </a:r>
            <a:endParaRPr/>
          </a:p>
        </p:txBody>
      </p:sp>
      <p:grpSp>
        <p:nvGrpSpPr>
          <p:cNvPr id="161" name="Google Shape;161;p32"/>
          <p:cNvGrpSpPr/>
          <p:nvPr/>
        </p:nvGrpSpPr>
        <p:grpSpPr>
          <a:xfrm>
            <a:off x="1169800" y="1306700"/>
            <a:ext cx="2358125" cy="1030950"/>
            <a:chOff x="562800" y="1368275"/>
            <a:chExt cx="2358125" cy="1030950"/>
          </a:xfrm>
        </p:grpSpPr>
        <p:sp>
          <p:nvSpPr>
            <p:cNvPr id="162" name="Google Shape;162;p32"/>
            <p:cNvSpPr txBox="1"/>
            <p:nvPr/>
          </p:nvSpPr>
          <p:spPr>
            <a:xfrm>
              <a:off x="562800" y="1368275"/>
              <a:ext cx="720300" cy="41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l"/>
                <a:t>Kind </a:t>
              </a:r>
              <a:endParaRPr/>
            </a:p>
          </p:txBody>
        </p:sp>
        <p:sp>
          <p:nvSpPr>
            <p:cNvPr id="163" name="Google Shape;163;p32"/>
            <p:cNvSpPr txBox="1"/>
            <p:nvPr/>
          </p:nvSpPr>
          <p:spPr>
            <a:xfrm>
              <a:off x="2009525" y="1368275"/>
              <a:ext cx="849300" cy="41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l"/>
                <a:t>Aanbod </a:t>
              </a:r>
              <a:endParaRPr/>
            </a:p>
          </p:txBody>
        </p:sp>
        <p:cxnSp>
          <p:nvCxnSpPr>
            <p:cNvPr id="164" name="Google Shape;164;p32"/>
            <p:cNvCxnSpPr>
              <a:stCxn id="162" idx="3"/>
              <a:endCxn id="163" idx="1"/>
            </p:cNvCxnSpPr>
            <p:nvPr/>
          </p:nvCxnSpPr>
          <p:spPr>
            <a:xfrm>
              <a:off x="1283100" y="1576475"/>
              <a:ext cx="726300" cy="0"/>
            </a:xfrm>
            <a:prstGeom prst="straightConnector1">
              <a:avLst/>
            </a:prstGeom>
            <a:noFill/>
            <a:ln w="28575" cap="flat" cmpd="sng">
              <a:solidFill>
                <a:srgbClr val="CC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65" name="Google Shape;165;p32"/>
            <p:cNvSpPr txBox="1"/>
            <p:nvPr/>
          </p:nvSpPr>
          <p:spPr>
            <a:xfrm>
              <a:off x="562800" y="1982825"/>
              <a:ext cx="720300" cy="41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l"/>
                <a:t>Kind </a:t>
              </a:r>
              <a:endParaRPr/>
            </a:p>
          </p:txBody>
        </p:sp>
        <p:sp>
          <p:nvSpPr>
            <p:cNvPr id="166" name="Google Shape;166;p32"/>
            <p:cNvSpPr txBox="1"/>
            <p:nvPr/>
          </p:nvSpPr>
          <p:spPr>
            <a:xfrm>
              <a:off x="2009525" y="1982825"/>
              <a:ext cx="911400" cy="41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l"/>
                <a:t>Aanbod* </a:t>
              </a:r>
              <a:endParaRPr/>
            </a:p>
          </p:txBody>
        </p:sp>
        <p:cxnSp>
          <p:nvCxnSpPr>
            <p:cNvPr id="167" name="Google Shape;167;p32"/>
            <p:cNvCxnSpPr/>
            <p:nvPr/>
          </p:nvCxnSpPr>
          <p:spPr>
            <a:xfrm rot="10800000">
              <a:off x="1283100" y="2191025"/>
              <a:ext cx="726300" cy="0"/>
            </a:xfrm>
            <a:prstGeom prst="straightConnector1">
              <a:avLst/>
            </a:prstGeom>
            <a:noFill/>
            <a:ln w="28575" cap="flat" cmpd="sng">
              <a:solidFill>
                <a:srgbClr val="CC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168" name="Google Shape;168;p32"/>
          <p:cNvSpPr txBox="1"/>
          <p:nvPr/>
        </p:nvSpPr>
        <p:spPr>
          <a:xfrm>
            <a:off x="4688775" y="2987350"/>
            <a:ext cx="2881200" cy="113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Aspecten: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nl"/>
              <a:t>kort- versus lang cyclisch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nl"/>
              <a:t>tijdelijk versus structureel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nl"/>
              <a:t>individueel versus groep</a:t>
            </a:r>
            <a:endParaRPr/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69" name="Google Shape;169;p32"/>
          <p:cNvGrpSpPr/>
          <p:nvPr/>
        </p:nvGrpSpPr>
        <p:grpSpPr>
          <a:xfrm>
            <a:off x="4457925" y="1166975"/>
            <a:ext cx="2219825" cy="1462800"/>
            <a:chOff x="4457925" y="1166975"/>
            <a:chExt cx="2219825" cy="1462800"/>
          </a:xfrm>
        </p:grpSpPr>
        <p:sp>
          <p:nvSpPr>
            <p:cNvPr id="170" name="Google Shape;170;p32"/>
            <p:cNvSpPr txBox="1"/>
            <p:nvPr/>
          </p:nvSpPr>
          <p:spPr>
            <a:xfrm>
              <a:off x="4457925" y="1718825"/>
              <a:ext cx="720300" cy="41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l"/>
                <a:t>Kind </a:t>
              </a:r>
              <a:endParaRPr/>
            </a:p>
          </p:txBody>
        </p:sp>
        <p:sp>
          <p:nvSpPr>
            <p:cNvPr id="171" name="Google Shape;171;p32"/>
            <p:cNvSpPr txBox="1"/>
            <p:nvPr/>
          </p:nvSpPr>
          <p:spPr>
            <a:xfrm>
              <a:off x="5828450" y="1718825"/>
              <a:ext cx="849300" cy="41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l"/>
                <a:t>Aanbod </a:t>
              </a:r>
              <a:endParaRPr/>
            </a:p>
          </p:txBody>
        </p:sp>
        <p:sp>
          <p:nvSpPr>
            <p:cNvPr id="172" name="Google Shape;172;p32"/>
            <p:cNvSpPr/>
            <p:nvPr/>
          </p:nvSpPr>
          <p:spPr>
            <a:xfrm>
              <a:off x="4740975" y="1166975"/>
              <a:ext cx="1632000" cy="572700"/>
            </a:xfrm>
            <a:prstGeom prst="curvedDownArrow">
              <a:avLst>
                <a:gd name="adj1" fmla="val 10901"/>
                <a:gd name="adj2" fmla="val 50000"/>
                <a:gd name="adj3" fmla="val 25000"/>
              </a:avLst>
            </a:prstGeom>
            <a:solidFill>
              <a:srgbClr val="CC0000"/>
            </a:solidFill>
            <a:ln w="9525" cap="flat" cmpd="sng">
              <a:solidFill>
                <a:srgbClr val="CC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32"/>
            <p:cNvSpPr/>
            <p:nvPr/>
          </p:nvSpPr>
          <p:spPr>
            <a:xfrm rot="10800000">
              <a:off x="4673425" y="2057075"/>
              <a:ext cx="1632000" cy="572700"/>
            </a:xfrm>
            <a:prstGeom prst="curvedDownArrow">
              <a:avLst>
                <a:gd name="adj1" fmla="val 10901"/>
                <a:gd name="adj2" fmla="val 50000"/>
                <a:gd name="adj3" fmla="val 25000"/>
              </a:avLst>
            </a:prstGeom>
            <a:solidFill>
              <a:srgbClr val="CC0000"/>
            </a:solidFill>
            <a:ln w="9525" cap="flat" cmpd="sng">
              <a:solidFill>
                <a:srgbClr val="CC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32"/>
            <p:cNvSpPr txBox="1"/>
            <p:nvPr/>
          </p:nvSpPr>
          <p:spPr>
            <a:xfrm>
              <a:off x="5132325" y="2192150"/>
              <a:ext cx="849300" cy="359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l" sz="1200"/>
                <a:t>cyclisch</a:t>
              </a:r>
              <a:endParaRPr sz="1200"/>
            </a:p>
          </p:txBody>
        </p:sp>
      </p:grpSp>
      <p:grpSp>
        <p:nvGrpSpPr>
          <p:cNvPr id="175" name="Google Shape;175;p32"/>
          <p:cNvGrpSpPr/>
          <p:nvPr/>
        </p:nvGrpSpPr>
        <p:grpSpPr>
          <a:xfrm>
            <a:off x="-143712" y="3010775"/>
            <a:ext cx="5137275" cy="1089841"/>
            <a:chOff x="-143712" y="3010775"/>
            <a:chExt cx="5137275" cy="1089841"/>
          </a:xfrm>
        </p:grpSpPr>
        <p:grpSp>
          <p:nvGrpSpPr>
            <p:cNvPr id="176" name="Google Shape;176;p32"/>
            <p:cNvGrpSpPr/>
            <p:nvPr/>
          </p:nvGrpSpPr>
          <p:grpSpPr>
            <a:xfrm>
              <a:off x="116025" y="3010775"/>
              <a:ext cx="4877538" cy="1089841"/>
              <a:chOff x="116025" y="3010775"/>
              <a:chExt cx="4877538" cy="1089841"/>
            </a:xfrm>
          </p:grpSpPr>
          <p:grpSp>
            <p:nvGrpSpPr>
              <p:cNvPr id="177" name="Google Shape;177;p32"/>
              <p:cNvGrpSpPr/>
              <p:nvPr/>
            </p:nvGrpSpPr>
            <p:grpSpPr>
              <a:xfrm>
                <a:off x="116025" y="3404438"/>
                <a:ext cx="4341904" cy="696178"/>
                <a:chOff x="559475" y="3063550"/>
                <a:chExt cx="4341904" cy="696178"/>
              </a:xfrm>
            </p:grpSpPr>
            <p:sp>
              <p:nvSpPr>
                <p:cNvPr id="178" name="Google Shape;178;p32"/>
                <p:cNvSpPr txBox="1"/>
                <p:nvPr/>
              </p:nvSpPr>
              <p:spPr>
                <a:xfrm>
                  <a:off x="559475" y="3063550"/>
                  <a:ext cx="1271700" cy="444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nl"/>
                    <a:t>sociaal/</a:t>
                  </a:r>
                  <a:endParaRPr/>
                </a:p>
                <a:p>
                  <a:pPr marL="0" lvl="0" indent="0" algn="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nl"/>
                    <a:t>emotionele ontwikkeling</a:t>
                  </a:r>
                  <a:endParaRPr/>
                </a:p>
              </p:txBody>
            </p:sp>
            <p:sp>
              <p:nvSpPr>
                <p:cNvPr id="179" name="Google Shape;179;p32"/>
                <p:cNvSpPr txBox="1"/>
                <p:nvPr/>
              </p:nvSpPr>
              <p:spPr>
                <a:xfrm>
                  <a:off x="3753279" y="3315728"/>
                  <a:ext cx="1148100" cy="4440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t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nl"/>
                    <a:t>zorg</a:t>
                  </a:r>
                  <a:endParaRPr/>
                </a:p>
              </p:txBody>
            </p:sp>
            <p:cxnSp>
              <p:nvCxnSpPr>
                <p:cNvPr id="180" name="Google Shape;180;p32"/>
                <p:cNvCxnSpPr/>
                <p:nvPr/>
              </p:nvCxnSpPr>
              <p:spPr>
                <a:xfrm rot="10800000" flipH="1">
                  <a:off x="1935954" y="3516836"/>
                  <a:ext cx="1707000" cy="7800"/>
                </a:xfrm>
                <a:prstGeom prst="straightConnector1">
                  <a:avLst/>
                </a:prstGeom>
                <a:noFill/>
                <a:ln w="28575" cap="flat" cmpd="sng">
                  <a:solidFill>
                    <a:srgbClr val="CC0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</p:spPr>
            </p:cxnSp>
          </p:grpSp>
          <p:sp>
            <p:nvSpPr>
              <p:cNvPr id="181" name="Google Shape;181;p32"/>
              <p:cNvSpPr txBox="1"/>
              <p:nvPr/>
            </p:nvSpPr>
            <p:spPr>
              <a:xfrm>
                <a:off x="3327963" y="3010775"/>
                <a:ext cx="1665600" cy="6591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nl"/>
                  <a:t>onderwijs</a:t>
                </a:r>
                <a:endParaRPr/>
              </a:p>
            </p:txBody>
          </p:sp>
          <p:cxnSp>
            <p:nvCxnSpPr>
              <p:cNvPr id="182" name="Google Shape;182;p32"/>
              <p:cNvCxnSpPr/>
              <p:nvPr/>
            </p:nvCxnSpPr>
            <p:spPr>
              <a:xfrm rot="10800000" flipH="1">
                <a:off x="1510638" y="3247039"/>
                <a:ext cx="1707000" cy="78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CC0000"/>
                </a:solidFill>
                <a:prstDash val="solid"/>
                <a:round/>
                <a:headEnd type="triangle" w="med" len="med"/>
                <a:tailEnd type="triangle" w="med" len="med"/>
              </a:ln>
            </p:spPr>
          </p:cxnSp>
        </p:grpSp>
        <p:sp>
          <p:nvSpPr>
            <p:cNvPr id="183" name="Google Shape;183;p32"/>
            <p:cNvSpPr txBox="1"/>
            <p:nvPr/>
          </p:nvSpPr>
          <p:spPr>
            <a:xfrm>
              <a:off x="-143712" y="3047550"/>
              <a:ext cx="1575600" cy="622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l">
                  <a:solidFill>
                    <a:schemeClr val="dk1"/>
                  </a:solidFill>
                </a:rPr>
                <a:t>kennis</a:t>
              </a:r>
              <a:endParaRPr>
                <a:solidFill>
                  <a:schemeClr val="dk1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4" name="Google Shape;184;p32"/>
          <p:cNvGrpSpPr/>
          <p:nvPr/>
        </p:nvGrpSpPr>
        <p:grpSpPr>
          <a:xfrm>
            <a:off x="-143700" y="3393425"/>
            <a:ext cx="5137275" cy="876000"/>
            <a:chOff x="255450" y="2987350"/>
            <a:chExt cx="5137275" cy="876000"/>
          </a:xfrm>
        </p:grpSpPr>
        <p:sp>
          <p:nvSpPr>
            <p:cNvPr id="185" name="Google Shape;185;p32"/>
            <p:cNvSpPr txBox="1"/>
            <p:nvPr/>
          </p:nvSpPr>
          <p:spPr>
            <a:xfrm>
              <a:off x="3727125" y="3063540"/>
              <a:ext cx="1665600" cy="444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l"/>
                <a:t>onderwijs</a:t>
              </a:r>
              <a:endParaRPr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l"/>
                <a:t>  </a:t>
              </a:r>
              <a:r>
                <a:rPr lang="nl" b="1"/>
                <a:t>+</a:t>
              </a:r>
              <a:endParaRPr b="1"/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l"/>
                <a:t>zorg</a:t>
              </a:r>
              <a:endParaRPr/>
            </a:p>
          </p:txBody>
        </p:sp>
        <p:cxnSp>
          <p:nvCxnSpPr>
            <p:cNvPr id="186" name="Google Shape;186;p32"/>
            <p:cNvCxnSpPr/>
            <p:nvPr/>
          </p:nvCxnSpPr>
          <p:spPr>
            <a:xfrm rot="10800000" flipH="1">
              <a:off x="1909800" y="3440564"/>
              <a:ext cx="1707000" cy="7800"/>
            </a:xfrm>
            <a:prstGeom prst="straightConnector1">
              <a:avLst/>
            </a:prstGeom>
            <a:noFill/>
            <a:ln w="28575" cap="flat" cmpd="sng">
              <a:solidFill>
                <a:srgbClr val="CC0000"/>
              </a:solidFill>
              <a:prstDash val="solid"/>
              <a:round/>
              <a:headEnd type="triangle" w="med" len="med"/>
              <a:tailEnd type="triangle" w="med" len="med"/>
            </a:ln>
          </p:spPr>
        </p:cxnSp>
        <p:sp>
          <p:nvSpPr>
            <p:cNvPr id="187" name="Google Shape;187;p32"/>
            <p:cNvSpPr txBox="1"/>
            <p:nvPr/>
          </p:nvSpPr>
          <p:spPr>
            <a:xfrm>
              <a:off x="255450" y="2987350"/>
              <a:ext cx="1575600" cy="876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l">
                  <a:solidFill>
                    <a:schemeClr val="dk1"/>
                  </a:solidFill>
                </a:rPr>
                <a:t>kennis</a:t>
              </a:r>
              <a:endParaRPr>
                <a:solidFill>
                  <a:schemeClr val="dk1"/>
                </a:solidFill>
              </a:endParaRPr>
            </a:p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l">
                  <a:solidFill>
                    <a:schemeClr val="dk1"/>
                  </a:solidFill>
                </a:rPr>
                <a:t>sociaal/</a:t>
              </a:r>
              <a:endParaRPr>
                <a:solidFill>
                  <a:schemeClr val="dk1"/>
                </a:solidFill>
              </a:endParaRPr>
            </a:p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l">
                  <a:solidFill>
                    <a:schemeClr val="dk1"/>
                  </a:solidFill>
                </a:rPr>
                <a:t>emotionele ontwikkeling</a:t>
              </a:r>
              <a:endParaRPr>
                <a:solidFill>
                  <a:schemeClr val="dk1"/>
                </a:solidFill>
              </a:endParaRPr>
            </a:p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8" name="Google Shape;188;p32"/>
          <p:cNvGrpSpPr/>
          <p:nvPr/>
        </p:nvGrpSpPr>
        <p:grpSpPr>
          <a:xfrm>
            <a:off x="4402125" y="1187450"/>
            <a:ext cx="2952075" cy="3735000"/>
            <a:chOff x="4402125" y="1187450"/>
            <a:chExt cx="2952075" cy="3735000"/>
          </a:xfrm>
        </p:grpSpPr>
        <p:cxnSp>
          <p:nvCxnSpPr>
            <p:cNvPr id="189" name="Google Shape;189;p32"/>
            <p:cNvCxnSpPr/>
            <p:nvPr/>
          </p:nvCxnSpPr>
          <p:spPr>
            <a:xfrm flipH="1">
              <a:off x="4402125" y="1187450"/>
              <a:ext cx="9600" cy="3735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90" name="Google Shape;190;p32"/>
            <p:cNvCxnSpPr/>
            <p:nvPr/>
          </p:nvCxnSpPr>
          <p:spPr>
            <a:xfrm flipH="1">
              <a:off x="7344600" y="1187450"/>
              <a:ext cx="9600" cy="37350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191" name="Google Shape;191;p32"/>
          <p:cNvGrpSpPr/>
          <p:nvPr/>
        </p:nvGrpSpPr>
        <p:grpSpPr>
          <a:xfrm>
            <a:off x="7607875" y="1423850"/>
            <a:ext cx="1385550" cy="2629800"/>
            <a:chOff x="7607875" y="1423850"/>
            <a:chExt cx="1385550" cy="2629800"/>
          </a:xfrm>
        </p:grpSpPr>
        <p:sp>
          <p:nvSpPr>
            <p:cNvPr id="192" name="Google Shape;192;p32"/>
            <p:cNvSpPr txBox="1"/>
            <p:nvPr/>
          </p:nvSpPr>
          <p:spPr>
            <a:xfrm>
              <a:off x="7619425" y="1920425"/>
              <a:ext cx="1374000" cy="1701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l">
                  <a:solidFill>
                    <a:schemeClr val="dk1"/>
                  </a:solidFill>
                </a:rPr>
                <a:t>Afhankelijk van opvattingen en belangen van</a:t>
              </a:r>
              <a:endParaRPr>
                <a:solidFill>
                  <a:schemeClr val="dk1"/>
                </a:solidFill>
              </a:endParaRPr>
            </a:p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nl">
                  <a:solidFill>
                    <a:schemeClr val="dk1"/>
                  </a:solidFill>
                </a:rPr>
                <a:t>professional(s) versus ouder(s) en kind</a:t>
              </a:r>
              <a:endParaRPr>
                <a:solidFill>
                  <a:schemeClr val="dk1"/>
                </a:solidFill>
              </a:endParaRPr>
            </a:p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32"/>
            <p:cNvSpPr/>
            <p:nvPr/>
          </p:nvSpPr>
          <p:spPr>
            <a:xfrm>
              <a:off x="7607875" y="1423850"/>
              <a:ext cx="1276500" cy="349800"/>
            </a:xfrm>
            <a:prstGeom prst="leftArrow">
              <a:avLst>
                <a:gd name="adj1" fmla="val 50000"/>
                <a:gd name="adj2" fmla="val 50000"/>
              </a:avLst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32"/>
            <p:cNvSpPr/>
            <p:nvPr/>
          </p:nvSpPr>
          <p:spPr>
            <a:xfrm>
              <a:off x="7716925" y="3703850"/>
              <a:ext cx="1276500" cy="349800"/>
            </a:xfrm>
            <a:prstGeom prst="leftArrow">
              <a:avLst>
                <a:gd name="adj1" fmla="val 50000"/>
                <a:gd name="adj2" fmla="val 50000"/>
              </a:avLst>
            </a:prstGeom>
            <a:solidFill>
              <a:srgbClr val="CC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95" name="Google Shape;195;p32"/>
          <p:cNvCxnSpPr/>
          <p:nvPr/>
        </p:nvCxnSpPr>
        <p:spPr>
          <a:xfrm>
            <a:off x="667125" y="2662575"/>
            <a:ext cx="32055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96" name="Google Shape;196;p3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nl"/>
              <a:t>8</a:t>
            </a:fld>
            <a:endParaRPr/>
          </a:p>
        </p:txBody>
      </p:sp>
      <p:sp>
        <p:nvSpPr>
          <p:cNvPr id="197" name="Google Shape;197;p32"/>
          <p:cNvSpPr txBox="1"/>
          <p:nvPr/>
        </p:nvSpPr>
        <p:spPr>
          <a:xfrm>
            <a:off x="552500" y="2682013"/>
            <a:ext cx="6600900" cy="2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*    ‘Aanbod’ kan zijn: onderwijs en/of zorg, voor kind en/of ouder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Welke uitval factoren kent u?</a:t>
            </a:r>
            <a:endParaRPr/>
          </a:p>
        </p:txBody>
      </p:sp>
      <p:sp>
        <p:nvSpPr>
          <p:cNvPr id="203" name="Google Shape;203;p33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6649500" cy="355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nl" sz="1300"/>
              <a:t>Mismatch leerstof-leerverwaching-didactiek’: kind-leerkracht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nl" sz="1300"/>
              <a:t>Verschil in leeropvatting ouders-school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nl" sz="1300"/>
              <a:t>Onvoldoende aandacht lerarenopleidingen voor sociaal/emo-begeleiding l.l.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nl" sz="1300"/>
              <a:t>We geven het op: handelingsverlegenheid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nl" sz="1300"/>
              <a:t>Onvoldoende passend aanbod in de regio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nl" sz="1300"/>
              <a:t>Niet-passende hulpverlening voor kind; te makkelijk ‘zorg’, maar niet accuraat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nl" sz="1300"/>
              <a:t>Vele professionals -&gt; 1 kind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nl" sz="1300"/>
              <a:t>Onvoldoende samenwerking betrokken partijen; ontbreken van regie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nl" sz="1300"/>
              <a:t>Uitblijven preventieve interventies resulteert in curatieve interventies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nl" sz="1300"/>
              <a:t>Systeem versus relatiegericht professioneel handelen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nl" sz="1300"/>
              <a:t>Ongelijke machtsverdeling organisaties - kind/ouder; VT-meldingen, OTS, UHP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nl" sz="1300"/>
              <a:t>Financiële factoren en werkdruk binnen onderwijs en zorg &amp; vacatures!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nl" sz="1300"/>
              <a:t>Onvoldoende onderzoek naar dieperliggende oorzaken in casuïstiek: Jumping to solutions</a:t>
            </a:r>
            <a:endParaRPr sz="1300"/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SzPts val="1300"/>
              <a:buAutoNum type="arabicPeriod"/>
            </a:pPr>
            <a:r>
              <a:rPr lang="nl" sz="1300"/>
              <a:t>Protocollen versus handelingsalternatieven van professional</a:t>
            </a:r>
            <a:endParaRPr sz="1300"/>
          </a:p>
        </p:txBody>
      </p:sp>
      <p:sp>
        <p:nvSpPr>
          <p:cNvPr id="204" name="Google Shape;204;p33"/>
          <p:cNvSpPr txBox="1"/>
          <p:nvPr/>
        </p:nvSpPr>
        <p:spPr>
          <a:xfrm>
            <a:off x="6961200" y="2672175"/>
            <a:ext cx="1705200" cy="144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CC0000"/>
                </a:solidFill>
              </a:rPr>
              <a:t>Kan professionalisering in deze complexe problematiek verschil uitmaken?</a:t>
            </a:r>
            <a:endParaRPr>
              <a:solidFill>
                <a:srgbClr val="CC0000"/>
              </a:solidFill>
            </a:endParaRPr>
          </a:p>
        </p:txBody>
      </p:sp>
      <p:sp>
        <p:nvSpPr>
          <p:cNvPr id="205" name="Google Shape;205;p33"/>
          <p:cNvSpPr txBox="1"/>
          <p:nvPr/>
        </p:nvSpPr>
        <p:spPr>
          <a:xfrm>
            <a:off x="7020000" y="1224650"/>
            <a:ext cx="1362000" cy="10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S.v.p. lezen..!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welke behoeft toelichting?</a:t>
            </a:r>
            <a:endParaRPr/>
          </a:p>
        </p:txBody>
      </p:sp>
      <p:sp>
        <p:nvSpPr>
          <p:cNvPr id="206" name="Google Shape;206;p3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nl"/>
              <a:t>9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1139</Words>
  <Application>Microsoft Macintosh PowerPoint</Application>
  <PresentationFormat>Diavoorstelling (16:9)</PresentationFormat>
  <Paragraphs>195</Paragraphs>
  <Slides>15</Slides>
  <Notes>15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15</vt:i4>
      </vt:variant>
    </vt:vector>
  </HeadingPairs>
  <TitlesOfParts>
    <vt:vector size="18" baseType="lpstr">
      <vt:lpstr>Arial</vt:lpstr>
      <vt:lpstr>Simple Light</vt:lpstr>
      <vt:lpstr>Simple Light</vt:lpstr>
      <vt:lpstr>Thuiszitters en kwaliteit van Passend Onderwijs</vt:lpstr>
      <vt:lpstr>Zeer vlot kennismaken</vt:lpstr>
      <vt:lpstr>Praktijkonderzoek</vt:lpstr>
      <vt:lpstr>Definities OCW en Ingrado</vt:lpstr>
      <vt:lpstr>Stellingen: waar/onwaar/sterkste/zwakste?</vt:lpstr>
      <vt:lpstr>Verkenning</vt:lpstr>
      <vt:lpstr>In perspectief plaatsen</vt:lpstr>
      <vt:lpstr>Wat houdt ‘passend’ in?</vt:lpstr>
      <vt:lpstr>Welke uitval factoren kent u?</vt:lpstr>
      <vt:lpstr>Observaties ‘MDO’s’ veel te verbeteren  -  relationeel procesmatig inhoudelijk professioneel</vt:lpstr>
      <vt:lpstr>Dilemma’s</vt:lpstr>
      <vt:lpstr>Welke oplossingsrichtingen kent u? </vt:lpstr>
      <vt:lpstr>‘Normatieve professionaliteit’: met goed geweten de juiste keuzes maken met grote gevolgen voor het kind</vt:lpstr>
      <vt:lpstr>Professionaliseringsbeleid</vt:lpstr>
      <vt:lpstr>Zie onze publicaties..!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Thuiszitters en kwaliteit van Passend Onderwijs</dc:title>
  <cp:lastModifiedBy>Hans Pollen</cp:lastModifiedBy>
  <cp:revision>1</cp:revision>
  <dcterms:modified xsi:type="dcterms:W3CDTF">2019-01-15T11:32:35Z</dcterms:modified>
</cp:coreProperties>
</file>